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lesson of Unit 8, we put it all together by actually FILING taxes. Frame the payoff and bust the dread: filing taxes is the step everyone fears, but for most young people with a simple job it's surprisingly straightforward, and often free. Connect the unit: we covered why we pay (8.1) and how taxes leave your paycheck (8.2); now, once a year, you reconcile what you actually owed against what was withheld, that's filing. Promise: by the end, students will know what tax forms they'll get, what 'filing' means, the deadline, the difference between a refund and owing, and exactly how a California teen can file for FREE. Keep it calm and empowering: this is a routine adult task, not a trap, and doing it right can put money back in your pocket. Transition: 'Let's start with the form that kicks it all off, the W-2.'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'filing your taxes' in one clean idea: all year, your employer withheld an ESTIMATE of the taxes you owe (8.2). Filing is the once-a-year step where you do the actual math, compare what you truly owed to what was already withheld, and settle up. Two possible outcomes: if too much was withheld, the government REFUNDS the difference (your own money back); if too little was withheld, you OWE the difference. Use the simple analogy: it's like a tab at the end of a meal, you prepaid a deposit all year, and now you reconcile the real bill. The reassuring truth for teens: many students who worked part-time had more withheld than they owed, so they get money back, and filing is how you claim it. Filing happens once a year, for the PREVIOUS year's income. Ask: 'If your job took out tax every check but you barely owed any, what happens to the extra?' (refund). Transition: 'To file, you need one key document, the W-2.'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documents, kept simple. THE W-2, by late January, every employer sends each worker a W-2 form summarizing last year's total wages and total taxes withheld. It's the master record you need to file; if you had two jobs, you get two W-2s. Point out it mirrors the YTD totals from your last pay stub (callback 8.2). THE 1099, if you did gig/freelance work (not as an employee), you may get a 1099 instead, which reports income with NO taxes withheld (meaning you may owe on it). THE TAX RETURN (Form 1040 federal, Form 540 in California), this is the form you actually fill out and submit; you copy numbers from your W-2 onto it, the form calculates what you owed, and it compares to what was withheld. Keep it concrete: W-2 = the report you receive; 1040/540 = the form you file. Tell students filing software does almost all the math for you, you mostly type in the W-2 numbers. Ask: 'Where have you seen those YTD totals before?' (your pay stub). Transition: 'When is all this due?'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practical things. THE DEADLINE: federal and California tax returns are generally due around APRIL 15 each year, for the PRIOR year's income. File late and you can face penalties and interest IF you owe; if you're owed a refund, file to claim it (don't leave your money behind). You can also request an extension to file, but you still must pay what you owe by the deadline. DEDUCTIONS vs. CREDITS, the two ways to lower your tax, kept simple: a DEDUCTION lowers the income you're taxed on (most people take the 'standard deduction,' a flat amount, automatically). A CREDIT lowers your tax bill dollar-for-dollar and is even more powerful. Mention credits aimed at workers: the federal Earned Income Tax Credit (EITC) and California's own CalEITC and Young Child Tax Credit can give lower-income workers money back, sometimes even if little or no tax was owed. The takeaway: filing isn't just paying, it's also how you claim credits and refunds you're entitled to. Keep it general; software and free help (next slide) handle the details. Ask: 'Why might someone who owes nothing still want to file?' (to claim a refund/credits). Transition: 'Here's how a California teen files for 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Demystify the actual process into simple steps so it feels doable. STEP 1: GATHER, collect your W-2(s) (and any 1099s), your Social Security number, and last year's return if you have one. STEP 2: CHOOSE HOW, free tax software/online filing for simple returns, the IRS Free File program and California's free CalFile, or free in-person help through VITA (Volunteer Income Tax Assistance) sites for those who qualify. STEP 3: ENTER YOUR INFO, the software asks plain questions and you type in the numbers from your W-2; it does the math and finds credits. STEP 4: REVIEW &amp; SUBMIT, check it, file electronically (e-file), and choose direct deposit for the fastest refund. STEP 5: KEEP A COPY, save your return and W-2 for your records. The message: for a typical student with one W-2, this takes well under an hour and usually costs nothing. You do NOT need to pay a big fee or hire someone for a simple return. Reassure the anxious: the software walks you through it. Transition: 'Open your packet, let's practice with a real W-2.'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students actually file. In the packet, each student gets Jordan Reyes's W-2 (part-time job at Sunburst Smoothies, Sacramento) and completes TWO teaching-version forms in order: a simplified federal Form 1040, then a simplified California Form 540 2EZ, using the mini tax tables printed in the packet. The path is the same on both: wages from the W-2 → subtract the standard deduction → find the tax in the table → compare to what was withheld → refund or owe. Answers to watch for: federal: taxable income $2,500, tax owed $250, withheld $420, so a $170 REFUND; California: taxable income $11,000, tax owed $120, withheld $85, so Jordan OWES $35. Don't spoil the twist: Jordan gets a federal refund AND owes the state, both can happen in the same year, and that's the discussion gold. Circulate for the two classic errors: subtracting in the wrong order on the settle-up line, and using gross wages instead of taxable income in the tax table. Protect ~18 minutes. Transition after: 'You just filed, now here's how California lets you do it for 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filing concrete and free for Californians. CALFILE: California's Franchise Tax Board offers CalFile, a free way to file your CA state return directly online. IRS DIRECT FILE / FREE FILE: free options exist to file your federal return at no cost for those who qualify, a typical student with one W-2 usually qualifies. VITA (Volunteer Income Tax Assistance): free, in-person tax-prep help across California for people who generally make under a certain income, staffed by trained volunteers, often at libraries and community centers. CALEITC &amp; YOUNG CHILD TAX CREDIT: California's own credits that can put money back in the pockets of lower-income workers and families, you must FILE to claim them, and many eligible Californians miss out simply by not filing. The message: in California you can almost certainly file for free, and filing may unlock credits worth real money, leaving them unclaimed is leaving cash on the table. Keep it neutral; don't endorse a specific paid product. Transition: 'Let's lock in the whole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Flag: filing mistakes and scams, several of which specifically target young or first-time filers. (1) NOT FILING when you should, you can forfeit a refund and owed credits (like CalEITC), and if you owe, penalties and interest pile up. (2) IRS / FTB IMPOSTER SCAMS, the real IRS and FTB do NOT call, text, or email demanding immediate payment in gift cards, crypto, or wire transfers, and won't threaten arrest; that's always a scam. (3) PAYING FOR 'FREE' FILING, being upsold expensive products when a simple return qualifies for free filing. (4) GHOST PREPARERS, someone who charges to prepare your return but won't sign it or promises a 'huge refund'; a legitimate paid preparer signs and never invents numbers. (5) FILING WITH ERRORS / made-up info, claiming credits you don't qualify for is fraud and can trigger penalties. (6) MISSING THE DEADLINE or losing your W-2. The healthy habits: file on time, use free official options, never share your SSN with unsolicited callers, and double-check before submitting. End empowering: you now know more about taxes than most adults did at your age, and that protects both your money and your peace of mind. Transition: 'Money Moves to close the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unit. Money Move: make a simple 'tax-time folder' plan, name the one document you'll watch for in January (your W-2), where you'll keep it, and one free filing option you'd use (CalFile, IRS Free File, or VITA). The goal: turn filing from a vague fear into a known, doable routine. Collect the exit ticket: what is the W-2, what does 'filing' compare, and name one free way to file in California. Scan for whether students understand filing = reconciling owed vs. withheld, and that free options exist. Zoom out on all of Unit 8: students now understand why we pay taxes (8.1), how taxes shape a paycheck (8.2), and how to file and claim what they're owed (8.3), a complete, practical foundation most adults never got. End forward: 'Next unit. Insurance: how to protect yourself and your money from life's big surprises.'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5934"/>
        </a:solidFill>
      </p:bgPr>
    </p:bg>
    <p:spTree>
      <p:nvGrpSpPr>
        <p:cNvPr id="1" name=""/>
        <p:cNvGrpSpPr/>
        <p:nvPr/>
      </p:nvGrpSpPr>
      <p:grpSpPr>
        <a:xfrm>
          <a:off x="0" y="0"/>
          <a:ext cx="0" cy="0"/>
          <a:chOff x="0" y="0"/>
          <a:chExt cx="0" cy="0"/>
        </a:xfrm>
      </p:grpSpPr>
      <p:sp>
        <p:nvSpPr>
          <p:cNvPr id="2" name="Shape 0"/>
          <p:cNvSpPr/>
          <p:nvPr/>
        </p:nvSpPr>
        <p:spPr>
          <a:xfrm>
            <a:off x="8138160" y="2926080"/>
            <a:ext cx="6035040" cy="6035040"/>
          </a:xfrm>
          <a:prstGeom prst="ellipse">
            <a:avLst/>
          </a:prstGeom>
          <a:solidFill>
            <a:srgbClr val="024D2D"/>
          </a:solidFill>
          <a:ln w="12700">
            <a:solidFill>
              <a:srgbClr val="024D2D"/>
            </a:solidFill>
            <a:prstDash val="solid"/>
          </a:ln>
        </p:spPr>
      </p:sp>
      <p:sp>
        <p:nvSpPr>
          <p:cNvPr id="3" name="Text 1"/>
          <p:cNvSpPr txBox="1"/>
          <p:nvPr/>
        </p:nvSpPr>
        <p:spPr>
          <a:xfrm>
            <a:off x="685800" y="548640"/>
            <a:ext cx="5486400" cy="365760"/>
          </a:xfrm>
          <a:prstGeom prst="rect">
            <a:avLst/>
          </a:prstGeom>
          <a:noFill/>
          <a:ln/>
        </p:spPr>
        <p:txBody>
          <a:bodyPr wrap="square" lIns="0" tIns="0" rIns="0" bIns="0" rtlCol="0" anchor="ctr"/>
          <a:lstStyle/>
          <a:p>
            <a:pPr indent="0" marL="0">
              <a:buNone/>
            </a:pPr>
            <a:r>
              <a:rPr lang="en-US" sz="2000" spc="200" kern="0" dirty="0">
                <a:solidFill>
                  <a:srgbClr val="FFFFFF"/>
                </a:solidFill>
                <a:latin typeface="Bookman Old Style" pitchFamily="34" charset="0"/>
                <a:ea typeface="Bookman Old Style" pitchFamily="34" charset="-122"/>
                <a:cs typeface="Bookman Old Style" pitchFamily="34" charset="-120"/>
              </a:rPr>
              <a:t>FUTURE FINANCE</a:t>
            </a:r>
            <a:endParaRPr lang="en-US" sz="2000" dirty="0"/>
          </a:p>
        </p:txBody>
      </p:sp>
      <p:sp>
        <p:nvSpPr>
          <p:cNvPr id="4" name="Text 2"/>
          <p:cNvSpPr txBox="1"/>
          <p:nvPr/>
        </p:nvSpPr>
        <p:spPr>
          <a:xfrm>
            <a:off x="7818120" y="566928"/>
            <a:ext cx="3657600" cy="320040"/>
          </a:xfrm>
          <a:prstGeom prst="rect">
            <a:avLst/>
          </a:prstGeom>
          <a:noFill/>
          <a:ln/>
        </p:spPr>
        <p:txBody>
          <a:bodyPr wrap="square" lIns="0" tIns="0" rIns="0" bIns="0" rtlCol="0" anchor="ctr"/>
          <a:lstStyle/>
          <a:p>
            <a:pPr algn="r" indent="0" marL="0">
              <a:buNone/>
            </a:pPr>
            <a:r>
              <a:rPr lang="en-US" sz="1200" b="1" spc="250" kern="0" dirty="0">
                <a:solidFill>
                  <a:srgbClr val="6FD79B"/>
                </a:solidFill>
                <a:latin typeface="Calibri" pitchFamily="34" charset="0"/>
                <a:ea typeface="Calibri" pitchFamily="34" charset="-122"/>
                <a:cs typeface="Calibri" pitchFamily="34" charset="-120"/>
              </a:rPr>
              <a:t>UNIT 8 · TAXES</a:t>
            </a:r>
            <a:endParaRPr lang="en-US" sz="1200" dirty="0"/>
          </a:p>
        </p:txBody>
      </p:sp>
      <p:sp>
        <p:nvSpPr>
          <p:cNvPr id="5" name="Text 3"/>
          <p:cNvSpPr txBox="1"/>
          <p:nvPr/>
        </p:nvSpPr>
        <p:spPr>
          <a:xfrm>
            <a:off x="685800" y="2148840"/>
            <a:ext cx="5486400" cy="320040"/>
          </a:xfrm>
          <a:prstGeom prst="rect">
            <a:avLst/>
          </a:prstGeom>
          <a:noFill/>
          <a:ln/>
        </p:spPr>
        <p:txBody>
          <a:bodyPr wrap="square" lIns="0" tIns="0" rIns="0" bIns="0" rtlCol="0" anchor="ctr"/>
          <a:lstStyle/>
          <a:p>
            <a:pPr indent="0" marL="0">
              <a:buNone/>
            </a:pPr>
            <a:r>
              <a:rPr lang="en-US" sz="1400" b="1" spc="400" kern="0" dirty="0">
                <a:solidFill>
                  <a:srgbClr val="6FD79B"/>
                </a:solidFill>
                <a:latin typeface="Calibri" pitchFamily="34" charset="0"/>
                <a:ea typeface="Calibri" pitchFamily="34" charset="-122"/>
                <a:cs typeface="Calibri" pitchFamily="34" charset="-120"/>
              </a:rPr>
              <a:t>LESSON 8.3</a:t>
            </a:r>
            <a:endParaRPr lang="en-US" sz="1400" dirty="0"/>
          </a:p>
        </p:txBody>
      </p:sp>
      <p:sp>
        <p:nvSpPr>
          <p:cNvPr id="6" name="Text 4"/>
          <p:cNvSpPr txBox="1"/>
          <p:nvPr/>
        </p:nvSpPr>
        <p:spPr>
          <a:xfrm>
            <a:off x="685800" y="2514600"/>
            <a:ext cx="10058400" cy="1371600"/>
          </a:xfrm>
          <a:prstGeom prst="rect">
            <a:avLst/>
          </a:prstGeom>
          <a:noFill/>
          <a:ln/>
        </p:spPr>
        <p:txBody>
          <a:bodyPr wrap="square" lIns="0" tIns="0" rIns="0" bIns="0" rtlCol="0" anchor="ctr"/>
          <a:lstStyle/>
          <a:p>
            <a:pPr indent="0" marL="0">
              <a:buNone/>
            </a:pPr>
            <a:r>
              <a:rPr lang="en-US" sz="6600" dirty="0">
                <a:solidFill>
                  <a:srgbClr val="FFFFFF"/>
                </a:solidFill>
                <a:latin typeface="Bookman Old Style" pitchFamily="34" charset="0"/>
                <a:ea typeface="Bookman Old Style" pitchFamily="34" charset="-122"/>
                <a:cs typeface="Bookman Old Style" pitchFamily="34" charset="-120"/>
              </a:rPr>
              <a:t>Filing Your Taxes</a:t>
            </a:r>
            <a:endParaRPr lang="en-US" sz="6600" dirty="0"/>
          </a:p>
        </p:txBody>
      </p:sp>
      <p:sp>
        <p:nvSpPr>
          <p:cNvPr id="7" name="Text 5"/>
          <p:cNvSpPr txBox="1"/>
          <p:nvPr/>
        </p:nvSpPr>
        <p:spPr>
          <a:xfrm>
            <a:off x="685800" y="3977640"/>
            <a:ext cx="7680960" cy="914400"/>
          </a:xfrm>
          <a:prstGeom prst="rect">
            <a:avLst/>
          </a:prstGeom>
          <a:noFill/>
          <a:ln/>
        </p:spPr>
        <p:txBody>
          <a:bodyPr wrap="square" lIns="0" tIns="0" rIns="0" bIns="0" rtlCol="0" anchor="ctr"/>
          <a:lstStyle/>
          <a:p>
            <a:pPr indent="0" marL="0">
              <a:buNone/>
            </a:pPr>
            <a:r>
              <a:rPr lang="en-US" sz="2000" dirty="0">
                <a:solidFill>
                  <a:srgbClr val="DCE9E1"/>
                </a:solidFill>
                <a:latin typeface="Calibri" pitchFamily="34" charset="0"/>
                <a:ea typeface="Calibri" pitchFamily="34" charset="-122"/>
                <a:cs typeface="Calibri" pitchFamily="34" charset="-120"/>
              </a:rPr>
              <a:t>The once-a-year reconcile, what it is, the forms, the deadline, and how to do it for free.</a:t>
            </a:r>
            <a:endParaRPr lang="en-US" sz="2000" dirty="0"/>
          </a:p>
        </p:txBody>
      </p:sp>
      <p:sp>
        <p:nvSpPr>
          <p:cNvPr id="8" name="Text 6"/>
          <p:cNvSpPr txBox="1"/>
          <p:nvPr/>
        </p:nvSpPr>
        <p:spPr>
          <a:xfrm>
            <a:off x="685800" y="5852160"/>
            <a:ext cx="9144000" cy="320040"/>
          </a:xfrm>
          <a:prstGeom prst="rect">
            <a:avLst/>
          </a:prstGeom>
          <a:noFill/>
          <a:ln/>
        </p:spPr>
        <p:txBody>
          <a:bodyPr wrap="square" lIns="0" tIns="0" rIns="0" bIns="0" rtlCol="0" anchor="ctr"/>
          <a:lstStyle/>
          <a:p>
            <a:pPr indent="0" marL="0">
              <a:buNone/>
            </a:pPr>
            <a:r>
              <a:rPr lang="en-US" sz="1200" b="1" spc="200" kern="0" dirty="0">
                <a:solidFill>
                  <a:srgbClr val="A9C6B5"/>
                </a:solidFill>
                <a:latin typeface="Calibri" pitchFamily="34" charset="0"/>
                <a:ea typeface="Calibri" pitchFamily="34" charset="-122"/>
                <a:cs typeface="Calibri" pitchFamily="34" charset="-120"/>
              </a:rPr>
              <a:t>UNIT 8 · TAXES     ·     55–60 MINUTE CLASS PERIOD</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85800" y="457200"/>
            <a:ext cx="1097280" cy="822960"/>
          </a:xfrm>
          <a:prstGeom prst="rect">
            <a:avLst/>
          </a:prstGeom>
          <a:noFill/>
          <a:ln/>
        </p:spPr>
        <p:txBody>
          <a:bodyPr wrap="square" lIns="0" tIns="0" rIns="0" bIns="0" rtlCol="0" anchor="ctr"/>
          <a:lstStyle/>
          <a:p>
            <a:pPr indent="0" marL="0">
              <a:buNone/>
            </a:pPr>
            <a:r>
              <a:rPr lang="en-US" sz="4600" dirty="0">
                <a:solidFill>
                  <a:srgbClr val="6FD79B"/>
                </a:solidFill>
                <a:latin typeface="Bookman Old Style" pitchFamily="34" charset="0"/>
                <a:ea typeface="Bookman Old Style" pitchFamily="34" charset="-122"/>
                <a:cs typeface="Bookman Old Style" pitchFamily="34" charset="-120"/>
              </a:rPr>
              <a:t>01</a:t>
            </a:r>
            <a:endParaRPr lang="en-US" sz="4600" dirty="0"/>
          </a:p>
        </p:txBody>
      </p:sp>
      <p:sp>
        <p:nvSpPr>
          <p:cNvPr id="3" name="Text 1"/>
          <p:cNvSpPr txBox="1"/>
          <p:nvPr/>
        </p:nvSpPr>
        <p:spPr>
          <a:xfrm>
            <a:off x="1645920" y="502920"/>
            <a:ext cx="7315200" cy="274320"/>
          </a:xfrm>
          <a:prstGeom prst="rect">
            <a:avLst/>
          </a:prstGeom>
          <a:noFill/>
          <a:ln/>
        </p:spPr>
        <p:txBody>
          <a:bodyPr wrap="square" lIns="0" tIns="0" rIns="0" bIns="0" rtlCol="0" anchor="ctr"/>
          <a:lstStyle/>
          <a:p>
            <a:pPr indent="0" marL="0">
              <a:buNone/>
            </a:pPr>
            <a:r>
              <a:rPr lang="en-US" sz="1200" b="1" spc="250" kern="0" dirty="0">
                <a:solidFill>
                  <a:srgbClr val="139A4A"/>
                </a:solidFill>
                <a:latin typeface="Calibri" pitchFamily="34" charset="0"/>
                <a:ea typeface="Calibri" pitchFamily="34" charset="-122"/>
                <a:cs typeface="Calibri" pitchFamily="34" charset="-120"/>
              </a:rPr>
              <a:t>WARM-UP</a:t>
            </a:r>
            <a:endParaRPr lang="en-US" sz="1200" dirty="0"/>
          </a:p>
        </p:txBody>
      </p:sp>
      <p:sp>
        <p:nvSpPr>
          <p:cNvPr id="4" name="Text 2"/>
          <p:cNvSpPr txBox="1"/>
          <p:nvPr/>
        </p:nvSpPr>
        <p:spPr>
          <a:xfrm>
            <a:off x="1645920" y="777240"/>
            <a:ext cx="10058400" cy="566928"/>
          </a:xfrm>
          <a:prstGeom prst="rect">
            <a:avLst/>
          </a:prstGeom>
          <a:noFill/>
          <a:ln/>
        </p:spPr>
        <p:txBody>
          <a:bodyPr wrap="square" lIns="0" tIns="0" rIns="0" bIns="0" rtlCol="0" anchor="ctr"/>
          <a:lstStyle/>
          <a:p>
            <a:pPr indent="0" marL="0">
              <a:buNone/>
            </a:pPr>
            <a:r>
              <a:rPr lang="en-US" sz="3400" dirty="0">
                <a:solidFill>
                  <a:srgbClr val="015934"/>
                </a:solidFill>
                <a:latin typeface="Bookman Old Style" pitchFamily="34" charset="0"/>
                <a:ea typeface="Bookman Old Style" pitchFamily="34" charset="-122"/>
                <a:cs typeface="Bookman Old Style" pitchFamily="34" charset="-120"/>
              </a:rPr>
              <a:t>Filing = Settling the Tab</a:t>
            </a:r>
            <a:endParaRPr lang="en-US" sz="3400" dirty="0"/>
          </a:p>
        </p:txBody>
      </p:sp>
      <p:sp>
        <p:nvSpPr>
          <p:cNvPr id="5" name="Text 3"/>
          <p:cNvSpPr txBox="1"/>
          <p:nvPr/>
        </p:nvSpPr>
        <p:spPr>
          <a:xfrm>
            <a:off x="685800" y="1600200"/>
            <a:ext cx="5577840" cy="2011680"/>
          </a:xfrm>
          <a:prstGeom prst="rect">
            <a:avLst/>
          </a:prstGeom>
          <a:noFill/>
          <a:ln/>
        </p:spPr>
        <p:txBody>
          <a:bodyPr wrap="square" lIns="0" tIns="0" rIns="0" bIns="0" rtlCol="0" anchor="ctr"/>
          <a:lstStyle/>
          <a:p>
            <a:pPr indent="0" marL="0">
              <a:lnSpc>
                <a:spcPts val="2800"/>
              </a:lnSpc>
              <a:buNone/>
            </a:pPr>
            <a:r>
              <a:rPr lang="en-US" sz="1800" dirty="0">
                <a:solidFill>
                  <a:srgbClr val="1C1C1C"/>
                </a:solidFill>
                <a:latin typeface="Calibri" pitchFamily="34" charset="0"/>
                <a:ea typeface="Calibri" pitchFamily="34" charset="-122"/>
                <a:cs typeface="Calibri" pitchFamily="34" charset="-120"/>
              </a:rPr>
              <a:t>All year, your job withheld an </a:t>
            </a:r>
            <a:pPr indent="0" marL="0">
              <a:lnSpc>
                <a:spcPts val="2800"/>
              </a:lnSpc>
              <a:buNone/>
            </a:pPr>
            <a:r>
              <a:rPr lang="en-US" sz="1800" b="1" dirty="0">
                <a:solidFill>
                  <a:srgbClr val="1C1C1C"/>
                </a:solidFill>
                <a:latin typeface="Calibri" pitchFamily="34" charset="0"/>
                <a:ea typeface="Calibri" pitchFamily="34" charset="-122"/>
                <a:cs typeface="Calibri" pitchFamily="34" charset="-120"/>
              </a:rPr>
              <a:t>estimate</a:t>
            </a:r>
            <a:pPr indent="0" marL="0">
              <a:lnSpc>
                <a:spcPts val="2800"/>
              </a:lnSpc>
              <a:buNone/>
            </a:pPr>
            <a:r>
              <a:rPr lang="en-US" sz="1800" dirty="0">
                <a:solidFill>
                  <a:srgbClr val="1C1C1C"/>
                </a:solidFill>
                <a:latin typeface="Calibri" pitchFamily="34" charset="0"/>
                <a:ea typeface="Calibri" pitchFamily="34" charset="-122"/>
                <a:cs typeface="Calibri" pitchFamily="34" charset="-120"/>
              </a:rPr>
              <a:t> of your taxes. </a:t>
            </a:r>
            <a:pPr indent="0" marL="0">
              <a:lnSpc>
                <a:spcPts val="2800"/>
              </a:lnSpc>
              <a:buNone/>
            </a:pPr>
            <a:r>
              <a:rPr lang="en-US" sz="1800" b="1" dirty="0">
                <a:solidFill>
                  <a:srgbClr val="1C1C1C"/>
                </a:solidFill>
                <a:latin typeface="Calibri" pitchFamily="34" charset="0"/>
                <a:ea typeface="Calibri" pitchFamily="34" charset="-122"/>
                <a:cs typeface="Calibri" pitchFamily="34" charset="-120"/>
              </a:rPr>
              <a:t>Filing</a:t>
            </a:r>
            <a:pPr indent="0" marL="0">
              <a:lnSpc>
                <a:spcPts val="2800"/>
              </a:lnSpc>
              <a:buNone/>
            </a:pPr>
            <a:r>
              <a:rPr lang="en-US" sz="1800" dirty="0">
                <a:solidFill>
                  <a:srgbClr val="1C1C1C"/>
                </a:solidFill>
                <a:latin typeface="Calibri" pitchFamily="34" charset="0"/>
                <a:ea typeface="Calibri" pitchFamily="34" charset="-122"/>
                <a:cs typeface="Calibri" pitchFamily="34" charset="-120"/>
              </a:rPr>
              <a:t> is the once-a-year step where you do the real math and compare what you </a:t>
            </a:r>
            <a:pPr indent="0" marL="0">
              <a:lnSpc>
                <a:spcPts val="2800"/>
              </a:lnSpc>
              <a:buNone/>
            </a:pPr>
            <a:r>
              <a:rPr lang="en-US" sz="1800" b="1" dirty="0">
                <a:solidFill>
                  <a:srgbClr val="1C1C1C"/>
                </a:solidFill>
                <a:latin typeface="Calibri" pitchFamily="34" charset="0"/>
                <a:ea typeface="Calibri" pitchFamily="34" charset="-122"/>
                <a:cs typeface="Calibri" pitchFamily="34" charset="-120"/>
              </a:rPr>
              <a:t>actually owed</a:t>
            </a:r>
            <a:pPr indent="0" marL="0">
              <a:lnSpc>
                <a:spcPts val="2800"/>
              </a:lnSpc>
              <a:buNone/>
            </a:pPr>
            <a:r>
              <a:rPr lang="en-US" sz="1800" dirty="0">
                <a:solidFill>
                  <a:srgbClr val="1C1C1C"/>
                </a:solidFill>
                <a:latin typeface="Calibri" pitchFamily="34" charset="0"/>
                <a:ea typeface="Calibri" pitchFamily="34" charset="-122"/>
                <a:cs typeface="Calibri" pitchFamily="34" charset="-120"/>
              </a:rPr>
              <a:t> to what was </a:t>
            </a:r>
            <a:pPr indent="0" marL="0">
              <a:lnSpc>
                <a:spcPts val="2800"/>
              </a:lnSpc>
              <a:buNone/>
            </a:pPr>
            <a:r>
              <a:rPr lang="en-US" sz="1800" b="1" dirty="0">
                <a:solidFill>
                  <a:srgbClr val="1C1C1C"/>
                </a:solidFill>
                <a:latin typeface="Calibri" pitchFamily="34" charset="0"/>
                <a:ea typeface="Calibri" pitchFamily="34" charset="-122"/>
                <a:cs typeface="Calibri" pitchFamily="34" charset="-120"/>
              </a:rPr>
              <a:t>already taken out.</a:t>
            </a:r>
            <a:endParaRPr lang="en-US" sz="1800" dirty="0"/>
          </a:p>
        </p:txBody>
      </p:sp>
      <p:sp>
        <p:nvSpPr>
          <p:cNvPr id="6" name="Shape 4"/>
          <p:cNvSpPr/>
          <p:nvPr/>
        </p:nvSpPr>
        <p:spPr>
          <a:xfrm>
            <a:off x="6675120" y="1600200"/>
            <a:ext cx="4800600" cy="1143000"/>
          </a:xfrm>
          <a:prstGeom prst="roundRect">
            <a:avLst>
              <a:gd name="adj" fmla="val 9600"/>
            </a:avLst>
          </a:prstGeom>
          <a:solidFill>
            <a:srgbClr val="F2F7F3"/>
          </a:solidFill>
          <a:ln w="12700">
            <a:solidFill>
              <a:srgbClr val="FFFFFF"/>
            </a:solidFill>
            <a:prstDash val="solid"/>
          </a:ln>
        </p:spPr>
      </p:sp>
      <p:sp>
        <p:nvSpPr>
          <p:cNvPr id="7" name="Text 5"/>
          <p:cNvSpPr txBox="1"/>
          <p:nvPr/>
        </p:nvSpPr>
        <p:spPr>
          <a:xfrm>
            <a:off x="6949440" y="1746504"/>
            <a:ext cx="4206240" cy="320040"/>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Too much withheld?</a:t>
            </a:r>
            <a:endParaRPr lang="en-US" sz="1500" dirty="0"/>
          </a:p>
        </p:txBody>
      </p:sp>
      <p:sp>
        <p:nvSpPr>
          <p:cNvPr id="8" name="Text 6"/>
          <p:cNvSpPr txBox="1"/>
          <p:nvPr/>
        </p:nvSpPr>
        <p:spPr>
          <a:xfrm>
            <a:off x="6949440" y="2103120"/>
            <a:ext cx="4206240" cy="548640"/>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You get a REFUND: your own money back.</a:t>
            </a:r>
            <a:endParaRPr lang="en-US" sz="1400" dirty="0"/>
          </a:p>
        </p:txBody>
      </p:sp>
      <p:sp>
        <p:nvSpPr>
          <p:cNvPr id="9" name="Shape 7"/>
          <p:cNvSpPr/>
          <p:nvPr/>
        </p:nvSpPr>
        <p:spPr>
          <a:xfrm>
            <a:off x="6675120" y="2971800"/>
            <a:ext cx="4800600" cy="1143000"/>
          </a:xfrm>
          <a:prstGeom prst="roundRect">
            <a:avLst>
              <a:gd name="adj" fmla="val 9600"/>
            </a:avLst>
          </a:prstGeom>
          <a:solidFill>
            <a:srgbClr val="F2F7F3"/>
          </a:solidFill>
          <a:ln w="12700">
            <a:solidFill>
              <a:srgbClr val="FFFFFF"/>
            </a:solidFill>
            <a:prstDash val="solid"/>
          </a:ln>
        </p:spPr>
      </p:sp>
      <p:sp>
        <p:nvSpPr>
          <p:cNvPr id="10" name="Text 8"/>
          <p:cNvSpPr txBox="1"/>
          <p:nvPr/>
        </p:nvSpPr>
        <p:spPr>
          <a:xfrm>
            <a:off x="6949440" y="3118104"/>
            <a:ext cx="4206240" cy="320040"/>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Too little withheld?</a:t>
            </a:r>
            <a:endParaRPr lang="en-US" sz="1500" dirty="0"/>
          </a:p>
        </p:txBody>
      </p:sp>
      <p:sp>
        <p:nvSpPr>
          <p:cNvPr id="11" name="Text 9"/>
          <p:cNvSpPr txBox="1"/>
          <p:nvPr/>
        </p:nvSpPr>
        <p:spPr>
          <a:xfrm>
            <a:off x="6949440" y="3474720"/>
            <a:ext cx="4206240" cy="548640"/>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You OWE the difference at filing.</a:t>
            </a:r>
            <a:endParaRPr lang="en-US" sz="1400" dirty="0"/>
          </a:p>
        </p:txBody>
      </p:sp>
      <p:sp>
        <p:nvSpPr>
          <p:cNvPr id="12" name="Shape 10"/>
          <p:cNvSpPr/>
          <p:nvPr/>
        </p:nvSpPr>
        <p:spPr>
          <a:xfrm>
            <a:off x="685800" y="5166360"/>
            <a:ext cx="10789920" cy="731520"/>
          </a:xfrm>
          <a:prstGeom prst="roundRect">
            <a:avLst>
              <a:gd name="adj" fmla="val 12500"/>
            </a:avLst>
          </a:prstGeom>
          <a:solidFill>
            <a:srgbClr val="F2F7F3"/>
          </a:solidFill>
          <a:ln w="12700">
            <a:solidFill>
              <a:srgbClr val="FFFFFF"/>
            </a:solidFill>
            <a:prstDash val="solid"/>
          </a:ln>
        </p:spPr>
      </p:sp>
      <p:sp>
        <p:nvSpPr>
          <p:cNvPr id="13" name="Text 11"/>
          <p:cNvSpPr txBox="1"/>
          <p:nvPr/>
        </p:nvSpPr>
        <p:spPr>
          <a:xfrm>
            <a:off x="960120" y="5212080"/>
            <a:ext cx="10241280" cy="640080"/>
          </a:xfrm>
          <a:prstGeom prst="rect">
            <a:avLst/>
          </a:prstGeom>
          <a:noFill/>
          <a:ln/>
        </p:spPr>
        <p:txBody>
          <a:bodyPr wrap="square" lIns="0" tIns="0" rIns="0" bIns="0" rtlCol="0" anchor="ctr"/>
          <a:lstStyle/>
          <a:p>
            <a:pPr indent="0" marL="0">
              <a:buNone/>
            </a:pPr>
            <a:r>
              <a:rPr lang="en-US" sz="1400" i="1" dirty="0">
                <a:solidFill>
                  <a:srgbClr val="015934"/>
                </a:solidFill>
                <a:latin typeface="Calibri" pitchFamily="34" charset="0"/>
                <a:ea typeface="Calibri" pitchFamily="34" charset="-122"/>
                <a:cs typeface="Calibri" pitchFamily="34" charset="-120"/>
              </a:rPr>
              <a:t>Many part-time teen workers had too much taken out, so filing is how they get money back.</a:t>
            </a:r>
            <a:endParaRPr lang="en-US" sz="1400" dirty="0"/>
          </a:p>
        </p:txBody>
      </p:sp>
      <p:sp>
        <p:nvSpPr>
          <p:cNvPr id="14" name="Text 12"/>
          <p:cNvSpPr txBox="1"/>
          <p:nvPr/>
        </p:nvSpPr>
        <p:spPr>
          <a:xfrm>
            <a:off x="685800" y="6199632"/>
            <a:ext cx="2743200" cy="274320"/>
          </a:xfrm>
          <a:prstGeom prst="rect">
            <a:avLst/>
          </a:prstGeom>
          <a:noFill/>
          <a:ln/>
        </p:spPr>
        <p:txBody>
          <a:bodyPr wrap="square" lIns="0" tIns="0" rIns="0" bIns="0" rtlCol="0" anchor="ctr"/>
          <a:lstStyle/>
          <a:p>
            <a:pPr indent="0" marL="0">
              <a:buNone/>
            </a:pPr>
            <a:r>
              <a:rPr lang="en-US" sz="1100" b="1" spc="150" kern="0" dirty="0">
                <a:solidFill>
                  <a:srgbClr val="015934"/>
                </a:solidFill>
                <a:latin typeface="Calibri" pitchFamily="34" charset="0"/>
                <a:ea typeface="Calibri" pitchFamily="34" charset="-122"/>
                <a:cs typeface="Calibri" pitchFamily="34" charset="-120"/>
              </a:rPr>
              <a:t>FUTURE FINANCE</a:t>
            </a:r>
            <a:endParaRPr lang="en-US" sz="1100" dirty="0"/>
          </a:p>
        </p:txBody>
      </p:sp>
      <p:sp>
        <p:nvSpPr>
          <p:cNvPr id="15" name="Text 13"/>
          <p:cNvSpPr txBox="1"/>
          <p:nvPr/>
        </p:nvSpPr>
        <p:spPr>
          <a:xfrm>
            <a:off x="7360920" y="6199632"/>
            <a:ext cx="4114800" cy="274320"/>
          </a:xfrm>
          <a:prstGeom prst="rect">
            <a:avLst/>
          </a:prstGeom>
          <a:noFill/>
          <a:ln/>
        </p:spPr>
        <p:txBody>
          <a:bodyPr wrap="square" lIns="0" tIns="0" rIns="0" bIns="0" rtlCol="0" anchor="ctr"/>
          <a:lstStyle/>
          <a:p>
            <a:pPr algn="r" indent="0" marL="0">
              <a:buNone/>
            </a:pPr>
            <a:r>
              <a:rPr lang="en-US" sz="1100" dirty="0">
                <a:solidFill>
                  <a:srgbClr val="9A9A9A"/>
                </a:solidFill>
                <a:latin typeface="Calibri" pitchFamily="34" charset="0"/>
                <a:ea typeface="Calibri" pitchFamily="34" charset="-122"/>
                <a:cs typeface="Calibri" pitchFamily="34" charset="-120"/>
              </a:rPr>
              <a:t>Unit 8.3 · Filing Your Taxes</a:t>
            </a:r>
            <a:endParaRPr lang="en-US" sz="1100" dirty="0"/>
          </a:p>
        </p:txBody>
      </p:sp>
      <p:sp>
        <p:nvSpPr>
          <p:cNvPr id="16" name="Shape 14"/>
          <p:cNvSpPr/>
          <p:nvPr/>
        </p:nvSpPr>
        <p:spPr>
          <a:xfrm>
            <a:off x="685800" y="6108192"/>
            <a:ext cx="10789920" cy="0"/>
          </a:xfrm>
          <a:prstGeom prst="line">
            <a:avLst/>
          </a:prstGeom>
          <a:noFill/>
          <a:ln w="12700">
            <a:solidFill>
              <a:srgbClr val="E4E4E4"/>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85800" y="457200"/>
            <a:ext cx="1097280" cy="822960"/>
          </a:xfrm>
          <a:prstGeom prst="rect">
            <a:avLst/>
          </a:prstGeom>
          <a:noFill/>
          <a:ln/>
        </p:spPr>
        <p:txBody>
          <a:bodyPr wrap="square" lIns="0" tIns="0" rIns="0" bIns="0" rtlCol="0" anchor="ctr"/>
          <a:lstStyle/>
          <a:p>
            <a:pPr indent="0" marL="0">
              <a:buNone/>
            </a:pPr>
            <a:r>
              <a:rPr lang="en-US" sz="4600" dirty="0">
                <a:solidFill>
                  <a:srgbClr val="6FD79B"/>
                </a:solidFill>
                <a:latin typeface="Bookman Old Style" pitchFamily="34" charset="0"/>
                <a:ea typeface="Bookman Old Style" pitchFamily="34" charset="-122"/>
                <a:cs typeface="Bookman Old Style" pitchFamily="34" charset="-120"/>
              </a:rPr>
              <a:t>02</a:t>
            </a:r>
            <a:endParaRPr lang="en-US" sz="4600" dirty="0"/>
          </a:p>
        </p:txBody>
      </p:sp>
      <p:sp>
        <p:nvSpPr>
          <p:cNvPr id="3" name="Text 1"/>
          <p:cNvSpPr txBox="1"/>
          <p:nvPr/>
        </p:nvSpPr>
        <p:spPr>
          <a:xfrm>
            <a:off x="1645920" y="502920"/>
            <a:ext cx="7315200" cy="274320"/>
          </a:xfrm>
          <a:prstGeom prst="rect">
            <a:avLst/>
          </a:prstGeom>
          <a:noFill/>
          <a:ln/>
        </p:spPr>
        <p:txBody>
          <a:bodyPr wrap="square" lIns="0" tIns="0" rIns="0" bIns="0" rtlCol="0" anchor="ctr"/>
          <a:lstStyle/>
          <a:p>
            <a:pPr indent="0" marL="0">
              <a:buNone/>
            </a:pPr>
            <a:r>
              <a:rPr lang="en-US" sz="1200" b="1" spc="250" kern="0" dirty="0">
                <a:solidFill>
                  <a:srgbClr val="139A4A"/>
                </a:solidFill>
                <a:latin typeface="Calibri" pitchFamily="34" charset="0"/>
                <a:ea typeface="Calibri" pitchFamily="34" charset="-122"/>
                <a:cs typeface="Calibri" pitchFamily="34" charset="-120"/>
              </a:rPr>
              <a:t>THE PAPERWORK</a:t>
            </a:r>
            <a:endParaRPr lang="en-US" sz="1200" dirty="0"/>
          </a:p>
        </p:txBody>
      </p:sp>
      <p:sp>
        <p:nvSpPr>
          <p:cNvPr id="4" name="Text 2"/>
          <p:cNvSpPr txBox="1"/>
          <p:nvPr/>
        </p:nvSpPr>
        <p:spPr>
          <a:xfrm>
            <a:off x="1645920" y="777240"/>
            <a:ext cx="10058400" cy="566928"/>
          </a:xfrm>
          <a:prstGeom prst="rect">
            <a:avLst/>
          </a:prstGeom>
          <a:noFill/>
          <a:ln/>
        </p:spPr>
        <p:txBody>
          <a:bodyPr wrap="square" lIns="0" tIns="0" rIns="0" bIns="0" rtlCol="0" anchor="ctr"/>
          <a:lstStyle/>
          <a:p>
            <a:pPr indent="0" marL="0">
              <a:buNone/>
            </a:pPr>
            <a:r>
              <a:rPr lang="en-US" sz="3400" dirty="0">
                <a:solidFill>
                  <a:srgbClr val="015934"/>
                </a:solidFill>
                <a:latin typeface="Bookman Old Style" pitchFamily="34" charset="0"/>
                <a:ea typeface="Bookman Old Style" pitchFamily="34" charset="-122"/>
                <a:cs typeface="Bookman Old Style" pitchFamily="34" charset="-120"/>
              </a:rPr>
              <a:t>The Forms You'll See</a:t>
            </a:r>
            <a:endParaRPr lang="en-US" sz="3400" dirty="0"/>
          </a:p>
        </p:txBody>
      </p:sp>
      <p:sp>
        <p:nvSpPr>
          <p:cNvPr id="5" name="Shape 3"/>
          <p:cNvSpPr/>
          <p:nvPr/>
        </p:nvSpPr>
        <p:spPr>
          <a:xfrm>
            <a:off x="685800" y="1737360"/>
            <a:ext cx="3322320" cy="2651760"/>
          </a:xfrm>
          <a:prstGeom prst="roundRect">
            <a:avLst>
              <a:gd name="adj" fmla="val 4138"/>
            </a:avLst>
          </a:prstGeom>
          <a:solidFill>
            <a:srgbClr val="FFFFFF"/>
          </a:solidFill>
          <a:ln w="12700">
            <a:solidFill>
              <a:srgbClr val="E4E4E4"/>
            </a:solidFill>
            <a:prstDash val="solid"/>
          </a:ln>
        </p:spPr>
      </p:sp>
      <p:sp>
        <p:nvSpPr>
          <p:cNvPr id="6" name="Shape 4"/>
          <p:cNvSpPr/>
          <p:nvPr/>
        </p:nvSpPr>
        <p:spPr>
          <a:xfrm>
            <a:off x="960120" y="2011680"/>
            <a:ext cx="1691640" cy="310896"/>
          </a:xfrm>
          <a:prstGeom prst="roundRect">
            <a:avLst>
              <a:gd name="adj" fmla="val 50000"/>
            </a:avLst>
          </a:prstGeom>
          <a:solidFill>
            <a:srgbClr val="139A4A"/>
          </a:solidFill>
          <a:ln w="12700">
            <a:solidFill>
              <a:srgbClr val="139A4A"/>
            </a:solidFill>
            <a:prstDash val="solid"/>
          </a:ln>
        </p:spPr>
      </p:sp>
      <p:sp>
        <p:nvSpPr>
          <p:cNvPr id="7" name="Text 5"/>
          <p:cNvSpPr txBox="1"/>
          <p:nvPr/>
        </p:nvSpPr>
        <p:spPr>
          <a:xfrm>
            <a:off x="960120" y="2011680"/>
            <a:ext cx="1691640" cy="310896"/>
          </a:xfrm>
          <a:prstGeom prst="rect">
            <a:avLst/>
          </a:prstGeom>
          <a:noFill/>
          <a:ln/>
        </p:spPr>
        <p:txBody>
          <a:bodyPr wrap="square" lIns="0" tIns="0" rIns="0" bIns="0" rtlCol="0" anchor="ctr"/>
          <a:lstStyle/>
          <a:p>
            <a:pPr algn="ctr" indent="0" marL="0">
              <a:buNone/>
            </a:pPr>
            <a:r>
              <a:rPr lang="en-US" sz="950" b="1" spc="150" kern="0" dirty="0">
                <a:solidFill>
                  <a:srgbClr val="FFFFFF"/>
                </a:solidFill>
                <a:latin typeface="Calibri" pitchFamily="34" charset="0"/>
                <a:ea typeface="Calibri" pitchFamily="34" charset="-122"/>
                <a:cs typeface="Calibri" pitchFamily="34" charset="-120"/>
              </a:rPr>
              <a:t>YOU RECEIVE</a:t>
            </a:r>
            <a:endParaRPr lang="en-US" sz="950" dirty="0"/>
          </a:p>
        </p:txBody>
      </p:sp>
      <p:sp>
        <p:nvSpPr>
          <p:cNvPr id="8" name="Text 6"/>
          <p:cNvSpPr txBox="1"/>
          <p:nvPr/>
        </p:nvSpPr>
        <p:spPr>
          <a:xfrm>
            <a:off x="960120" y="2468880"/>
            <a:ext cx="2773680" cy="548640"/>
          </a:xfrm>
          <a:prstGeom prst="rect">
            <a:avLst/>
          </a:prstGeom>
          <a:noFill/>
          <a:ln/>
        </p:spPr>
        <p:txBody>
          <a:bodyPr wrap="square" lIns="0" tIns="0" rIns="0" bIns="0" rtlCol="0" anchor="ctr"/>
          <a:lstStyle/>
          <a:p>
            <a:pPr indent="0" marL="0">
              <a:buNone/>
            </a:pPr>
            <a:r>
              <a:rPr lang="en-US" sz="2800" dirty="0">
                <a:solidFill>
                  <a:srgbClr val="015934"/>
                </a:solidFill>
                <a:latin typeface="Bookman Old Style" pitchFamily="34" charset="0"/>
                <a:ea typeface="Bookman Old Style" pitchFamily="34" charset="-122"/>
                <a:cs typeface="Bookman Old Style" pitchFamily="34" charset="-120"/>
              </a:rPr>
              <a:t>W-2</a:t>
            </a:r>
            <a:endParaRPr lang="en-US" sz="2800" dirty="0"/>
          </a:p>
        </p:txBody>
      </p:sp>
      <p:sp>
        <p:nvSpPr>
          <p:cNvPr id="9" name="Text 7"/>
          <p:cNvSpPr txBox="1"/>
          <p:nvPr/>
        </p:nvSpPr>
        <p:spPr>
          <a:xfrm>
            <a:off x="960120" y="3108960"/>
            <a:ext cx="2773680" cy="1097280"/>
          </a:xfrm>
          <a:prstGeom prst="rect">
            <a:avLst/>
          </a:prstGeom>
          <a:noFill/>
          <a:ln/>
        </p:spPr>
        <p:txBody>
          <a:bodyPr wrap="square" lIns="0" tIns="0" rIns="0" bIns="0" rtlCol="0" anchor="ctr"/>
          <a:lstStyle/>
          <a:p>
            <a:pPr indent="0" marL="0">
              <a:lnSpc>
                <a:spcPts val="2000"/>
              </a:lnSpc>
              <a:buNone/>
            </a:pPr>
            <a:r>
              <a:rPr lang="en-US" sz="1350" dirty="0">
                <a:solidFill>
                  <a:srgbClr val="5A5A5A"/>
                </a:solidFill>
                <a:latin typeface="Calibri" pitchFamily="34" charset="0"/>
                <a:ea typeface="Calibri" pitchFamily="34" charset="-122"/>
                <a:cs typeface="Calibri" pitchFamily="34" charset="-120"/>
              </a:rPr>
              <a:t>From each employer by late January. Sums last year's wages &amp; taxes withheld.</a:t>
            </a:r>
            <a:endParaRPr lang="en-US" sz="1350" dirty="0"/>
          </a:p>
        </p:txBody>
      </p:sp>
      <p:sp>
        <p:nvSpPr>
          <p:cNvPr id="10" name="Shape 8"/>
          <p:cNvSpPr/>
          <p:nvPr/>
        </p:nvSpPr>
        <p:spPr>
          <a:xfrm>
            <a:off x="4282440" y="1737360"/>
            <a:ext cx="3322320" cy="2651760"/>
          </a:xfrm>
          <a:prstGeom prst="roundRect">
            <a:avLst>
              <a:gd name="adj" fmla="val 4138"/>
            </a:avLst>
          </a:prstGeom>
          <a:solidFill>
            <a:srgbClr val="FFFFFF"/>
          </a:solidFill>
          <a:ln w="12700">
            <a:solidFill>
              <a:srgbClr val="E4E4E4"/>
            </a:solidFill>
            <a:prstDash val="solid"/>
          </a:ln>
        </p:spPr>
      </p:sp>
      <p:sp>
        <p:nvSpPr>
          <p:cNvPr id="11" name="Shape 9"/>
          <p:cNvSpPr/>
          <p:nvPr/>
        </p:nvSpPr>
        <p:spPr>
          <a:xfrm>
            <a:off x="4556760" y="2011680"/>
            <a:ext cx="1691640" cy="310896"/>
          </a:xfrm>
          <a:prstGeom prst="roundRect">
            <a:avLst>
              <a:gd name="adj" fmla="val 50000"/>
            </a:avLst>
          </a:prstGeom>
          <a:solidFill>
            <a:srgbClr val="139A4A"/>
          </a:solidFill>
          <a:ln w="12700">
            <a:solidFill>
              <a:srgbClr val="139A4A"/>
            </a:solidFill>
            <a:prstDash val="solid"/>
          </a:ln>
        </p:spPr>
      </p:sp>
      <p:sp>
        <p:nvSpPr>
          <p:cNvPr id="12" name="Text 10"/>
          <p:cNvSpPr txBox="1"/>
          <p:nvPr/>
        </p:nvSpPr>
        <p:spPr>
          <a:xfrm>
            <a:off x="4556760" y="2011680"/>
            <a:ext cx="1691640" cy="310896"/>
          </a:xfrm>
          <a:prstGeom prst="rect">
            <a:avLst/>
          </a:prstGeom>
          <a:noFill/>
          <a:ln/>
        </p:spPr>
        <p:txBody>
          <a:bodyPr wrap="square" lIns="0" tIns="0" rIns="0" bIns="0" rtlCol="0" anchor="ctr"/>
          <a:lstStyle/>
          <a:p>
            <a:pPr algn="ctr" indent="0" marL="0">
              <a:buNone/>
            </a:pPr>
            <a:r>
              <a:rPr lang="en-US" sz="950" b="1" spc="150" kern="0" dirty="0">
                <a:solidFill>
                  <a:srgbClr val="FFFFFF"/>
                </a:solidFill>
                <a:latin typeface="Calibri" pitchFamily="34" charset="0"/>
                <a:ea typeface="Calibri" pitchFamily="34" charset="-122"/>
                <a:cs typeface="Calibri" pitchFamily="34" charset="-120"/>
              </a:rPr>
              <a:t>MAYBE</a:t>
            </a:r>
            <a:endParaRPr lang="en-US" sz="950" dirty="0"/>
          </a:p>
        </p:txBody>
      </p:sp>
      <p:sp>
        <p:nvSpPr>
          <p:cNvPr id="13" name="Text 11"/>
          <p:cNvSpPr txBox="1"/>
          <p:nvPr/>
        </p:nvSpPr>
        <p:spPr>
          <a:xfrm>
            <a:off x="4556760" y="2468880"/>
            <a:ext cx="2773680" cy="548640"/>
          </a:xfrm>
          <a:prstGeom prst="rect">
            <a:avLst/>
          </a:prstGeom>
          <a:noFill/>
          <a:ln/>
        </p:spPr>
        <p:txBody>
          <a:bodyPr wrap="square" lIns="0" tIns="0" rIns="0" bIns="0" rtlCol="0" anchor="ctr"/>
          <a:lstStyle/>
          <a:p>
            <a:pPr indent="0" marL="0">
              <a:buNone/>
            </a:pPr>
            <a:r>
              <a:rPr lang="en-US" sz="2800" dirty="0">
                <a:solidFill>
                  <a:srgbClr val="015934"/>
                </a:solidFill>
                <a:latin typeface="Bookman Old Style" pitchFamily="34" charset="0"/>
                <a:ea typeface="Bookman Old Style" pitchFamily="34" charset="-122"/>
                <a:cs typeface="Bookman Old Style" pitchFamily="34" charset="-120"/>
              </a:rPr>
              <a:t>1099</a:t>
            </a:r>
            <a:endParaRPr lang="en-US" sz="2800" dirty="0"/>
          </a:p>
        </p:txBody>
      </p:sp>
      <p:sp>
        <p:nvSpPr>
          <p:cNvPr id="14" name="Text 12"/>
          <p:cNvSpPr txBox="1"/>
          <p:nvPr/>
        </p:nvSpPr>
        <p:spPr>
          <a:xfrm>
            <a:off x="4556760" y="3108960"/>
            <a:ext cx="2773680" cy="1097280"/>
          </a:xfrm>
          <a:prstGeom prst="rect">
            <a:avLst/>
          </a:prstGeom>
          <a:noFill/>
          <a:ln/>
        </p:spPr>
        <p:txBody>
          <a:bodyPr wrap="square" lIns="0" tIns="0" rIns="0" bIns="0" rtlCol="0" anchor="ctr"/>
          <a:lstStyle/>
          <a:p>
            <a:pPr indent="0" marL="0">
              <a:lnSpc>
                <a:spcPts val="2000"/>
              </a:lnSpc>
              <a:buNone/>
            </a:pPr>
            <a:r>
              <a:rPr lang="en-US" sz="1350" dirty="0">
                <a:solidFill>
                  <a:srgbClr val="5A5A5A"/>
                </a:solidFill>
                <a:latin typeface="Calibri" pitchFamily="34" charset="0"/>
                <a:ea typeface="Calibri" pitchFamily="34" charset="-122"/>
                <a:cs typeface="Calibri" pitchFamily="34" charset="-120"/>
              </a:rPr>
              <a:t>For gig or freelance work. Income with no tax withheld, so you may owe.</a:t>
            </a:r>
            <a:endParaRPr lang="en-US" sz="1350" dirty="0"/>
          </a:p>
        </p:txBody>
      </p:sp>
      <p:sp>
        <p:nvSpPr>
          <p:cNvPr id="15" name="Shape 13"/>
          <p:cNvSpPr/>
          <p:nvPr/>
        </p:nvSpPr>
        <p:spPr>
          <a:xfrm>
            <a:off x="7879080" y="1737360"/>
            <a:ext cx="3322320" cy="2651760"/>
          </a:xfrm>
          <a:prstGeom prst="roundRect">
            <a:avLst>
              <a:gd name="adj" fmla="val 4138"/>
            </a:avLst>
          </a:prstGeom>
          <a:solidFill>
            <a:srgbClr val="FFFFFF"/>
          </a:solidFill>
          <a:ln w="12700">
            <a:solidFill>
              <a:srgbClr val="E4E4E4"/>
            </a:solidFill>
            <a:prstDash val="solid"/>
          </a:ln>
        </p:spPr>
      </p:sp>
      <p:sp>
        <p:nvSpPr>
          <p:cNvPr id="16" name="Shape 14"/>
          <p:cNvSpPr/>
          <p:nvPr/>
        </p:nvSpPr>
        <p:spPr>
          <a:xfrm>
            <a:off x="8153400" y="2011680"/>
            <a:ext cx="1691640" cy="310896"/>
          </a:xfrm>
          <a:prstGeom prst="roundRect">
            <a:avLst>
              <a:gd name="adj" fmla="val 50000"/>
            </a:avLst>
          </a:prstGeom>
          <a:solidFill>
            <a:srgbClr val="139A4A"/>
          </a:solidFill>
          <a:ln w="12700">
            <a:solidFill>
              <a:srgbClr val="139A4A"/>
            </a:solidFill>
            <a:prstDash val="solid"/>
          </a:ln>
        </p:spPr>
      </p:sp>
      <p:sp>
        <p:nvSpPr>
          <p:cNvPr id="17" name="Text 15"/>
          <p:cNvSpPr txBox="1"/>
          <p:nvPr/>
        </p:nvSpPr>
        <p:spPr>
          <a:xfrm>
            <a:off x="8153400" y="2011680"/>
            <a:ext cx="1691640" cy="310896"/>
          </a:xfrm>
          <a:prstGeom prst="rect">
            <a:avLst/>
          </a:prstGeom>
          <a:noFill/>
          <a:ln/>
        </p:spPr>
        <p:txBody>
          <a:bodyPr wrap="square" lIns="0" tIns="0" rIns="0" bIns="0" rtlCol="0" anchor="ctr"/>
          <a:lstStyle/>
          <a:p>
            <a:pPr algn="ctr" indent="0" marL="0">
              <a:buNone/>
            </a:pPr>
            <a:r>
              <a:rPr lang="en-US" sz="950" b="1" spc="150" kern="0" dirty="0">
                <a:solidFill>
                  <a:srgbClr val="FFFFFF"/>
                </a:solidFill>
                <a:latin typeface="Calibri" pitchFamily="34" charset="0"/>
                <a:ea typeface="Calibri" pitchFamily="34" charset="-122"/>
                <a:cs typeface="Calibri" pitchFamily="34" charset="-120"/>
              </a:rPr>
              <a:t>YOU FILE</a:t>
            </a:r>
            <a:endParaRPr lang="en-US" sz="950" dirty="0"/>
          </a:p>
        </p:txBody>
      </p:sp>
      <p:sp>
        <p:nvSpPr>
          <p:cNvPr id="18" name="Text 16"/>
          <p:cNvSpPr txBox="1"/>
          <p:nvPr/>
        </p:nvSpPr>
        <p:spPr>
          <a:xfrm>
            <a:off x="8153400" y="2468880"/>
            <a:ext cx="2773680" cy="548640"/>
          </a:xfrm>
          <a:prstGeom prst="rect">
            <a:avLst/>
          </a:prstGeom>
          <a:noFill/>
          <a:ln/>
        </p:spPr>
        <p:txBody>
          <a:bodyPr wrap="square" lIns="0" tIns="0" rIns="0" bIns="0" rtlCol="0" anchor="ctr"/>
          <a:lstStyle/>
          <a:p>
            <a:pPr indent="0" marL="0">
              <a:buNone/>
            </a:pPr>
            <a:r>
              <a:rPr lang="en-US" sz="2800" dirty="0">
                <a:solidFill>
                  <a:srgbClr val="015934"/>
                </a:solidFill>
                <a:latin typeface="Bookman Old Style" pitchFamily="34" charset="0"/>
                <a:ea typeface="Bookman Old Style" pitchFamily="34" charset="-122"/>
                <a:cs typeface="Bookman Old Style" pitchFamily="34" charset="-120"/>
              </a:rPr>
              <a:t>1040 + CA 540</a:t>
            </a:r>
            <a:endParaRPr lang="en-US" sz="2800" dirty="0"/>
          </a:p>
        </p:txBody>
      </p:sp>
      <p:sp>
        <p:nvSpPr>
          <p:cNvPr id="19" name="Text 17"/>
          <p:cNvSpPr txBox="1"/>
          <p:nvPr/>
        </p:nvSpPr>
        <p:spPr>
          <a:xfrm>
            <a:off x="8153400" y="3108960"/>
            <a:ext cx="2773680" cy="1097280"/>
          </a:xfrm>
          <a:prstGeom prst="rect">
            <a:avLst/>
          </a:prstGeom>
          <a:noFill/>
          <a:ln/>
        </p:spPr>
        <p:txBody>
          <a:bodyPr wrap="square" lIns="0" tIns="0" rIns="0" bIns="0" rtlCol="0" anchor="ctr"/>
          <a:lstStyle/>
          <a:p>
            <a:pPr indent="0" marL="0">
              <a:lnSpc>
                <a:spcPts val="2000"/>
              </a:lnSpc>
              <a:buNone/>
            </a:pPr>
            <a:r>
              <a:rPr lang="en-US" sz="1350" dirty="0">
                <a:solidFill>
                  <a:srgbClr val="5A5A5A"/>
                </a:solidFill>
                <a:latin typeface="Calibri" pitchFamily="34" charset="0"/>
                <a:ea typeface="Calibri" pitchFamily="34" charset="-122"/>
                <a:cs typeface="Calibri" pitchFamily="34" charset="-120"/>
              </a:rPr>
              <a:t>The return itself, federal &amp; California. You copy W-2 numbers onto it.</a:t>
            </a:r>
            <a:endParaRPr lang="en-US" sz="1350" dirty="0"/>
          </a:p>
        </p:txBody>
      </p:sp>
      <p:sp>
        <p:nvSpPr>
          <p:cNvPr id="20" name="Shape 18"/>
          <p:cNvSpPr/>
          <p:nvPr/>
        </p:nvSpPr>
        <p:spPr>
          <a:xfrm>
            <a:off x="685800" y="5166360"/>
            <a:ext cx="10789920" cy="731520"/>
          </a:xfrm>
          <a:prstGeom prst="roundRect">
            <a:avLst>
              <a:gd name="adj" fmla="val 12500"/>
            </a:avLst>
          </a:prstGeom>
          <a:solidFill>
            <a:srgbClr val="F2F7F3"/>
          </a:solidFill>
          <a:ln w="12700">
            <a:solidFill>
              <a:srgbClr val="FFFFFF"/>
            </a:solidFill>
            <a:prstDash val="solid"/>
          </a:ln>
        </p:spPr>
      </p:sp>
      <p:sp>
        <p:nvSpPr>
          <p:cNvPr id="21" name="Text 19"/>
          <p:cNvSpPr txBox="1"/>
          <p:nvPr/>
        </p:nvSpPr>
        <p:spPr>
          <a:xfrm>
            <a:off x="960120" y="5212080"/>
            <a:ext cx="10241280" cy="640080"/>
          </a:xfrm>
          <a:prstGeom prst="rect">
            <a:avLst/>
          </a:prstGeom>
          <a:noFill/>
          <a:ln/>
        </p:spPr>
        <p:txBody>
          <a:bodyPr wrap="square" lIns="0" tIns="0" rIns="0" bIns="0" rtlCol="0" anchor="ctr"/>
          <a:lstStyle/>
          <a:p>
            <a:pPr indent="0" marL="0">
              <a:buNone/>
            </a:pPr>
            <a:r>
              <a:rPr lang="en-US" sz="1400" i="1" dirty="0">
                <a:solidFill>
                  <a:srgbClr val="015934"/>
                </a:solidFill>
                <a:latin typeface="Calibri" pitchFamily="34" charset="0"/>
                <a:ea typeface="Calibri" pitchFamily="34" charset="-122"/>
                <a:cs typeface="Calibri" pitchFamily="34" charset="-120"/>
              </a:rPr>
              <a:t>W-2 = the report you receive. 1040 / 540 = the form you file. Software does the math; you mostly type in the W-2.</a:t>
            </a:r>
            <a:endParaRPr lang="en-US" sz="1400" dirty="0"/>
          </a:p>
        </p:txBody>
      </p:sp>
      <p:sp>
        <p:nvSpPr>
          <p:cNvPr id="22" name="Text 20"/>
          <p:cNvSpPr txBox="1"/>
          <p:nvPr/>
        </p:nvSpPr>
        <p:spPr>
          <a:xfrm>
            <a:off x="685800" y="6199632"/>
            <a:ext cx="2743200" cy="274320"/>
          </a:xfrm>
          <a:prstGeom prst="rect">
            <a:avLst/>
          </a:prstGeom>
          <a:noFill/>
          <a:ln/>
        </p:spPr>
        <p:txBody>
          <a:bodyPr wrap="square" lIns="0" tIns="0" rIns="0" bIns="0" rtlCol="0" anchor="ctr"/>
          <a:lstStyle/>
          <a:p>
            <a:pPr indent="0" marL="0">
              <a:buNone/>
            </a:pPr>
            <a:r>
              <a:rPr lang="en-US" sz="1100" b="1" spc="150" kern="0" dirty="0">
                <a:solidFill>
                  <a:srgbClr val="015934"/>
                </a:solidFill>
                <a:latin typeface="Calibri" pitchFamily="34" charset="0"/>
                <a:ea typeface="Calibri" pitchFamily="34" charset="-122"/>
                <a:cs typeface="Calibri" pitchFamily="34" charset="-120"/>
              </a:rPr>
              <a:t>FUTURE FINANCE</a:t>
            </a:r>
            <a:endParaRPr lang="en-US" sz="1100" dirty="0"/>
          </a:p>
        </p:txBody>
      </p:sp>
      <p:sp>
        <p:nvSpPr>
          <p:cNvPr id="23" name="Text 21"/>
          <p:cNvSpPr txBox="1"/>
          <p:nvPr/>
        </p:nvSpPr>
        <p:spPr>
          <a:xfrm>
            <a:off x="7360920" y="6199632"/>
            <a:ext cx="4114800" cy="274320"/>
          </a:xfrm>
          <a:prstGeom prst="rect">
            <a:avLst/>
          </a:prstGeom>
          <a:noFill/>
          <a:ln/>
        </p:spPr>
        <p:txBody>
          <a:bodyPr wrap="square" lIns="0" tIns="0" rIns="0" bIns="0" rtlCol="0" anchor="ctr"/>
          <a:lstStyle/>
          <a:p>
            <a:pPr algn="r" indent="0" marL="0">
              <a:buNone/>
            </a:pPr>
            <a:r>
              <a:rPr lang="en-US" sz="1100" dirty="0">
                <a:solidFill>
                  <a:srgbClr val="9A9A9A"/>
                </a:solidFill>
                <a:latin typeface="Calibri" pitchFamily="34" charset="0"/>
                <a:ea typeface="Calibri" pitchFamily="34" charset="-122"/>
                <a:cs typeface="Calibri" pitchFamily="34" charset="-120"/>
              </a:rPr>
              <a:t>Unit 8.3 · Filing Your Taxes</a:t>
            </a:r>
            <a:endParaRPr lang="en-US" sz="1100" dirty="0"/>
          </a:p>
        </p:txBody>
      </p:sp>
      <p:sp>
        <p:nvSpPr>
          <p:cNvPr id="24" name="Shape 22"/>
          <p:cNvSpPr/>
          <p:nvPr/>
        </p:nvSpPr>
        <p:spPr>
          <a:xfrm>
            <a:off x="685800" y="6108192"/>
            <a:ext cx="10789920" cy="0"/>
          </a:xfrm>
          <a:prstGeom prst="line">
            <a:avLst/>
          </a:prstGeom>
          <a:noFill/>
          <a:ln w="12700">
            <a:solidFill>
              <a:srgbClr val="E4E4E4"/>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85800" y="457200"/>
            <a:ext cx="1097280" cy="822960"/>
          </a:xfrm>
          <a:prstGeom prst="rect">
            <a:avLst/>
          </a:prstGeom>
          <a:noFill/>
          <a:ln/>
        </p:spPr>
        <p:txBody>
          <a:bodyPr wrap="square" lIns="0" tIns="0" rIns="0" bIns="0" rtlCol="0" anchor="ctr"/>
          <a:lstStyle/>
          <a:p>
            <a:pPr indent="0" marL="0">
              <a:buNone/>
            </a:pPr>
            <a:r>
              <a:rPr lang="en-US" sz="4600" dirty="0">
                <a:solidFill>
                  <a:srgbClr val="6FD79B"/>
                </a:solidFill>
                <a:latin typeface="Bookman Old Style" pitchFamily="34" charset="0"/>
                <a:ea typeface="Bookman Old Style" pitchFamily="34" charset="-122"/>
                <a:cs typeface="Bookman Old Style" pitchFamily="34" charset="-120"/>
              </a:rPr>
              <a:t>03</a:t>
            </a:r>
            <a:endParaRPr lang="en-US" sz="4600" dirty="0"/>
          </a:p>
        </p:txBody>
      </p:sp>
      <p:sp>
        <p:nvSpPr>
          <p:cNvPr id="3" name="Text 1"/>
          <p:cNvSpPr txBox="1"/>
          <p:nvPr/>
        </p:nvSpPr>
        <p:spPr>
          <a:xfrm>
            <a:off x="1645920" y="502920"/>
            <a:ext cx="7315200" cy="274320"/>
          </a:xfrm>
          <a:prstGeom prst="rect">
            <a:avLst/>
          </a:prstGeom>
          <a:noFill/>
          <a:ln/>
        </p:spPr>
        <p:txBody>
          <a:bodyPr wrap="square" lIns="0" tIns="0" rIns="0" bIns="0" rtlCol="0" anchor="ctr"/>
          <a:lstStyle/>
          <a:p>
            <a:pPr indent="0" marL="0">
              <a:buNone/>
            </a:pPr>
            <a:r>
              <a:rPr lang="en-US" sz="1200" b="1" spc="250" kern="0" dirty="0">
                <a:solidFill>
                  <a:srgbClr val="139A4A"/>
                </a:solidFill>
                <a:latin typeface="Calibri" pitchFamily="34" charset="0"/>
                <a:ea typeface="Calibri" pitchFamily="34" charset="-122"/>
                <a:cs typeface="Calibri" pitchFamily="34" charset="-120"/>
              </a:rPr>
              <a:t>TIMING &amp; LOWERING THE BILL</a:t>
            </a:r>
            <a:endParaRPr lang="en-US" sz="1200" dirty="0"/>
          </a:p>
        </p:txBody>
      </p:sp>
      <p:sp>
        <p:nvSpPr>
          <p:cNvPr id="4" name="Text 2"/>
          <p:cNvSpPr txBox="1"/>
          <p:nvPr/>
        </p:nvSpPr>
        <p:spPr>
          <a:xfrm>
            <a:off x="1645920" y="777240"/>
            <a:ext cx="10058400" cy="566928"/>
          </a:xfrm>
          <a:prstGeom prst="rect">
            <a:avLst/>
          </a:prstGeom>
          <a:noFill/>
          <a:ln/>
        </p:spPr>
        <p:txBody>
          <a:bodyPr wrap="square" lIns="0" tIns="0" rIns="0" bIns="0" rtlCol="0" anchor="ctr"/>
          <a:lstStyle/>
          <a:p>
            <a:pPr indent="0" marL="0">
              <a:buNone/>
            </a:pPr>
            <a:r>
              <a:rPr lang="en-US" sz="3400" dirty="0">
                <a:solidFill>
                  <a:srgbClr val="015934"/>
                </a:solidFill>
                <a:latin typeface="Bookman Old Style" pitchFamily="34" charset="0"/>
                <a:ea typeface="Bookman Old Style" pitchFamily="34" charset="-122"/>
                <a:cs typeface="Bookman Old Style" pitchFamily="34" charset="-120"/>
              </a:rPr>
              <a:t>The Deadline, Deductions &amp; Credits</a:t>
            </a:r>
            <a:endParaRPr lang="en-US" sz="3400" dirty="0"/>
          </a:p>
        </p:txBody>
      </p:sp>
      <p:sp>
        <p:nvSpPr>
          <p:cNvPr id="5" name="Shape 3"/>
          <p:cNvSpPr/>
          <p:nvPr/>
        </p:nvSpPr>
        <p:spPr>
          <a:xfrm>
            <a:off x="685800" y="1737360"/>
            <a:ext cx="3200400" cy="2651760"/>
          </a:xfrm>
          <a:prstGeom prst="roundRect">
            <a:avLst>
              <a:gd name="adj" fmla="val 4138"/>
            </a:avLst>
          </a:prstGeom>
          <a:solidFill>
            <a:srgbClr val="015934"/>
          </a:solidFill>
          <a:ln w="12700">
            <a:solidFill>
              <a:srgbClr val="015934"/>
            </a:solidFill>
            <a:prstDash val="solid"/>
          </a:ln>
        </p:spPr>
      </p:sp>
      <p:sp>
        <p:nvSpPr>
          <p:cNvPr id="6" name="Text 4"/>
          <p:cNvSpPr txBox="1"/>
          <p:nvPr/>
        </p:nvSpPr>
        <p:spPr>
          <a:xfrm>
            <a:off x="685800" y="1965960"/>
            <a:ext cx="3200400" cy="365760"/>
          </a:xfrm>
          <a:prstGeom prst="rect">
            <a:avLst/>
          </a:prstGeom>
          <a:noFill/>
          <a:ln/>
        </p:spPr>
        <p:txBody>
          <a:bodyPr wrap="square" lIns="0" tIns="0" rIns="0" bIns="0" rtlCol="0" anchor="ctr"/>
          <a:lstStyle/>
          <a:p>
            <a:pPr algn="ctr" indent="0" marL="0">
              <a:buNone/>
            </a:pPr>
            <a:r>
              <a:rPr lang="en-US" sz="1500" b="1" spc="400" kern="0" dirty="0">
                <a:solidFill>
                  <a:srgbClr val="6FD79B"/>
                </a:solidFill>
                <a:latin typeface="Calibri" pitchFamily="34" charset="0"/>
                <a:ea typeface="Calibri" pitchFamily="34" charset="-122"/>
                <a:cs typeface="Calibri" pitchFamily="34" charset="-120"/>
              </a:rPr>
              <a:t>APR</a:t>
            </a:r>
            <a:endParaRPr lang="en-US" sz="1500" dirty="0"/>
          </a:p>
        </p:txBody>
      </p:sp>
      <p:sp>
        <p:nvSpPr>
          <p:cNvPr id="7" name="Text 5"/>
          <p:cNvSpPr txBox="1"/>
          <p:nvPr/>
        </p:nvSpPr>
        <p:spPr>
          <a:xfrm>
            <a:off x="685800" y="2286000"/>
            <a:ext cx="3200400" cy="1005840"/>
          </a:xfrm>
          <a:prstGeom prst="rect">
            <a:avLst/>
          </a:prstGeom>
          <a:noFill/>
          <a:ln/>
        </p:spPr>
        <p:txBody>
          <a:bodyPr wrap="square" lIns="0" tIns="0" rIns="0" bIns="0" rtlCol="0" anchor="ctr"/>
          <a:lstStyle/>
          <a:p>
            <a:pPr algn="ctr" indent="0" marL="0">
              <a:buNone/>
            </a:pPr>
            <a:r>
              <a:rPr lang="en-US" sz="6400" dirty="0">
                <a:solidFill>
                  <a:srgbClr val="FFFFFF"/>
                </a:solidFill>
                <a:latin typeface="Bookman Old Style" pitchFamily="34" charset="0"/>
                <a:ea typeface="Bookman Old Style" pitchFamily="34" charset="-122"/>
                <a:cs typeface="Bookman Old Style" pitchFamily="34" charset="-120"/>
              </a:rPr>
              <a:t>15</a:t>
            </a:r>
            <a:endParaRPr lang="en-US" sz="6400" dirty="0"/>
          </a:p>
        </p:txBody>
      </p:sp>
      <p:sp>
        <p:nvSpPr>
          <p:cNvPr id="8" name="Text 6"/>
          <p:cNvSpPr txBox="1"/>
          <p:nvPr/>
        </p:nvSpPr>
        <p:spPr>
          <a:xfrm>
            <a:off x="1005840" y="3383280"/>
            <a:ext cx="2560320" cy="914400"/>
          </a:xfrm>
          <a:prstGeom prst="rect">
            <a:avLst/>
          </a:prstGeom>
          <a:noFill/>
          <a:ln/>
        </p:spPr>
        <p:txBody>
          <a:bodyPr wrap="square" lIns="0" tIns="0" rIns="0" bIns="0" rtlCol="0" anchor="ctr"/>
          <a:lstStyle/>
          <a:p>
            <a:pPr algn="ctr" indent="0" marL="0">
              <a:lnSpc>
                <a:spcPts val="1700"/>
              </a:lnSpc>
              <a:buNone/>
            </a:pPr>
            <a:r>
              <a:rPr lang="en-US" sz="1250" dirty="0">
                <a:solidFill>
                  <a:srgbClr val="CFE3D6"/>
                </a:solidFill>
                <a:latin typeface="Calibri" pitchFamily="34" charset="0"/>
                <a:ea typeface="Calibri" pitchFamily="34" charset="-122"/>
                <a:cs typeface="Calibri" pitchFamily="34" charset="-120"/>
              </a:rPr>
              <a:t>Federal &amp; CA returns are generally due about April 15, for last year's income. Owed a refund? File to claim it.</a:t>
            </a:r>
            <a:endParaRPr lang="en-US" sz="1250" dirty="0"/>
          </a:p>
        </p:txBody>
      </p:sp>
      <p:sp>
        <p:nvSpPr>
          <p:cNvPr id="9" name="Shape 7"/>
          <p:cNvSpPr/>
          <p:nvPr/>
        </p:nvSpPr>
        <p:spPr>
          <a:xfrm>
            <a:off x="4251960" y="1737360"/>
            <a:ext cx="7223760" cy="1234440"/>
          </a:xfrm>
          <a:prstGeom prst="roundRect">
            <a:avLst>
              <a:gd name="adj" fmla="val 8889"/>
            </a:avLst>
          </a:prstGeom>
          <a:solidFill>
            <a:srgbClr val="F2F7F3"/>
          </a:solidFill>
          <a:ln w="12700">
            <a:solidFill>
              <a:srgbClr val="FFFFFF"/>
            </a:solidFill>
            <a:prstDash val="solid"/>
          </a:ln>
        </p:spPr>
      </p:sp>
      <p:sp>
        <p:nvSpPr>
          <p:cNvPr id="10" name="Text 8"/>
          <p:cNvSpPr txBox="1"/>
          <p:nvPr/>
        </p:nvSpPr>
        <p:spPr>
          <a:xfrm>
            <a:off x="4526280" y="1901952"/>
            <a:ext cx="6400800" cy="320040"/>
          </a:xfrm>
          <a:prstGeom prst="rect">
            <a:avLst/>
          </a:prstGeom>
          <a:noFill/>
          <a:ln/>
        </p:spPr>
        <p:txBody>
          <a:bodyPr wrap="square" lIns="0" tIns="0" rIns="0" bIns="0" rtlCol="0" anchor="ctr"/>
          <a:lstStyle/>
          <a:p>
            <a:pPr indent="0" marL="0">
              <a:buNone/>
            </a:pPr>
            <a:r>
              <a:rPr lang="en-US" sz="1900" dirty="0">
                <a:solidFill>
                  <a:srgbClr val="015934"/>
                </a:solidFill>
                <a:latin typeface="Bookman Old Style" pitchFamily="34" charset="0"/>
                <a:ea typeface="Bookman Old Style" pitchFamily="34" charset="-122"/>
                <a:cs typeface="Bookman Old Style" pitchFamily="34" charset="-120"/>
              </a:rPr>
              <a:t>Deduction</a:t>
            </a:r>
            <a:endParaRPr lang="en-US" sz="1900" dirty="0"/>
          </a:p>
        </p:txBody>
      </p:sp>
      <p:sp>
        <p:nvSpPr>
          <p:cNvPr id="11" name="Text 9"/>
          <p:cNvSpPr txBox="1"/>
          <p:nvPr/>
        </p:nvSpPr>
        <p:spPr>
          <a:xfrm>
            <a:off x="4526280" y="2286000"/>
            <a:ext cx="6675120" cy="640080"/>
          </a:xfrm>
          <a:prstGeom prst="rect">
            <a:avLst/>
          </a:prstGeom>
          <a:noFill/>
          <a:ln/>
        </p:spPr>
        <p:txBody>
          <a:bodyPr wrap="square" lIns="0" tIns="0" rIns="0" bIns="0" rtlCol="0" anchor="ctr"/>
          <a:lstStyle/>
          <a:p>
            <a:pPr indent="0" marL="0">
              <a:lnSpc>
                <a:spcPts val="1900"/>
              </a:lnSpc>
              <a:buNone/>
            </a:pPr>
            <a:r>
              <a:rPr lang="en-US" sz="1350" dirty="0">
                <a:solidFill>
                  <a:srgbClr val="5A5A5A"/>
                </a:solidFill>
                <a:latin typeface="Calibri" pitchFamily="34" charset="0"/>
                <a:ea typeface="Calibri" pitchFamily="34" charset="-122"/>
                <a:cs typeface="Calibri" pitchFamily="34" charset="-120"/>
              </a:rPr>
              <a:t>Lowers the income you are taxed on. Most people take the flat standard deduction automatically.</a:t>
            </a:r>
            <a:endParaRPr lang="en-US" sz="1350" dirty="0"/>
          </a:p>
        </p:txBody>
      </p:sp>
      <p:sp>
        <p:nvSpPr>
          <p:cNvPr id="12" name="Shape 10"/>
          <p:cNvSpPr/>
          <p:nvPr/>
        </p:nvSpPr>
        <p:spPr>
          <a:xfrm>
            <a:off x="4251960" y="3154680"/>
            <a:ext cx="7223760" cy="1234440"/>
          </a:xfrm>
          <a:prstGeom prst="roundRect">
            <a:avLst>
              <a:gd name="adj" fmla="val 8889"/>
            </a:avLst>
          </a:prstGeom>
          <a:solidFill>
            <a:srgbClr val="F2F7F3"/>
          </a:solidFill>
          <a:ln w="12700">
            <a:solidFill>
              <a:srgbClr val="FFFFFF"/>
            </a:solidFill>
            <a:prstDash val="solid"/>
          </a:ln>
        </p:spPr>
      </p:sp>
      <p:sp>
        <p:nvSpPr>
          <p:cNvPr id="13" name="Text 11"/>
          <p:cNvSpPr txBox="1"/>
          <p:nvPr/>
        </p:nvSpPr>
        <p:spPr>
          <a:xfrm>
            <a:off x="4526280" y="3319272"/>
            <a:ext cx="6400800" cy="320040"/>
          </a:xfrm>
          <a:prstGeom prst="rect">
            <a:avLst/>
          </a:prstGeom>
          <a:noFill/>
          <a:ln/>
        </p:spPr>
        <p:txBody>
          <a:bodyPr wrap="square" lIns="0" tIns="0" rIns="0" bIns="0" rtlCol="0" anchor="ctr"/>
          <a:lstStyle/>
          <a:p>
            <a:pPr indent="0" marL="0">
              <a:buNone/>
            </a:pPr>
            <a:r>
              <a:rPr lang="en-US" sz="1900" dirty="0">
                <a:solidFill>
                  <a:srgbClr val="015934"/>
                </a:solidFill>
                <a:latin typeface="Bookman Old Style" pitchFamily="34" charset="0"/>
                <a:ea typeface="Bookman Old Style" pitchFamily="34" charset="-122"/>
                <a:cs typeface="Bookman Old Style" pitchFamily="34" charset="-120"/>
              </a:rPr>
              <a:t>Credit</a:t>
            </a:r>
            <a:endParaRPr lang="en-US" sz="1900" dirty="0"/>
          </a:p>
        </p:txBody>
      </p:sp>
      <p:sp>
        <p:nvSpPr>
          <p:cNvPr id="14" name="Text 12"/>
          <p:cNvSpPr txBox="1"/>
          <p:nvPr/>
        </p:nvSpPr>
        <p:spPr>
          <a:xfrm>
            <a:off x="4526280" y="3703320"/>
            <a:ext cx="6675120" cy="640080"/>
          </a:xfrm>
          <a:prstGeom prst="rect">
            <a:avLst/>
          </a:prstGeom>
          <a:noFill/>
          <a:ln/>
        </p:spPr>
        <p:txBody>
          <a:bodyPr wrap="square" lIns="0" tIns="0" rIns="0" bIns="0" rtlCol="0" anchor="ctr"/>
          <a:lstStyle/>
          <a:p>
            <a:pPr indent="0" marL="0">
              <a:lnSpc>
                <a:spcPts val="1900"/>
              </a:lnSpc>
              <a:buNone/>
            </a:pPr>
            <a:r>
              <a:rPr lang="en-US" sz="1350" dirty="0">
                <a:solidFill>
                  <a:srgbClr val="5A5A5A"/>
                </a:solidFill>
                <a:latin typeface="Calibri" pitchFamily="34" charset="0"/>
                <a:ea typeface="Calibri" pitchFamily="34" charset="-122"/>
                <a:cs typeface="Calibri" pitchFamily="34" charset="-120"/>
              </a:rPr>
              <a:t>Lowers your tax bill dollar-for-dollar, even stronger. The EITC / CalEITC can put money back in workers’ pockets.</a:t>
            </a:r>
            <a:endParaRPr lang="en-US" sz="1350" dirty="0"/>
          </a:p>
        </p:txBody>
      </p:sp>
      <p:sp>
        <p:nvSpPr>
          <p:cNvPr id="15" name="Shape 13"/>
          <p:cNvSpPr/>
          <p:nvPr/>
        </p:nvSpPr>
        <p:spPr>
          <a:xfrm>
            <a:off x="685800" y="5166360"/>
            <a:ext cx="10789920" cy="731520"/>
          </a:xfrm>
          <a:prstGeom prst="roundRect">
            <a:avLst>
              <a:gd name="adj" fmla="val 12500"/>
            </a:avLst>
          </a:prstGeom>
          <a:solidFill>
            <a:srgbClr val="F2F7F3"/>
          </a:solidFill>
          <a:ln w="12700">
            <a:solidFill>
              <a:srgbClr val="FFFFFF"/>
            </a:solidFill>
            <a:prstDash val="solid"/>
          </a:ln>
        </p:spPr>
      </p:sp>
      <p:sp>
        <p:nvSpPr>
          <p:cNvPr id="16" name="Text 14"/>
          <p:cNvSpPr txBox="1"/>
          <p:nvPr/>
        </p:nvSpPr>
        <p:spPr>
          <a:xfrm>
            <a:off x="960120" y="5212080"/>
            <a:ext cx="10241280" cy="640080"/>
          </a:xfrm>
          <a:prstGeom prst="rect">
            <a:avLst/>
          </a:prstGeom>
          <a:noFill/>
          <a:ln/>
        </p:spPr>
        <p:txBody>
          <a:bodyPr wrap="square" lIns="0" tIns="0" rIns="0" bIns="0" rtlCol="0" anchor="ctr"/>
          <a:lstStyle/>
          <a:p>
            <a:pPr indent="0" marL="0">
              <a:buNone/>
            </a:pPr>
            <a:r>
              <a:rPr lang="en-US" sz="1400" i="1" dirty="0">
                <a:solidFill>
                  <a:srgbClr val="015934"/>
                </a:solidFill>
                <a:latin typeface="Calibri" pitchFamily="34" charset="0"/>
                <a:ea typeface="Calibri" pitchFamily="34" charset="-122"/>
                <a:cs typeface="Calibri" pitchFamily="34" charset="-120"/>
              </a:rPr>
              <a:t>Filing isn't only paying, it's how you claim the refunds and credits you're owed. Even owing nothing, it can pay to file.</a:t>
            </a:r>
            <a:endParaRPr lang="en-US" sz="1400" dirty="0"/>
          </a:p>
        </p:txBody>
      </p:sp>
      <p:sp>
        <p:nvSpPr>
          <p:cNvPr id="17" name="Text 15"/>
          <p:cNvSpPr txBox="1"/>
          <p:nvPr/>
        </p:nvSpPr>
        <p:spPr>
          <a:xfrm>
            <a:off x="685800" y="6199632"/>
            <a:ext cx="2743200" cy="274320"/>
          </a:xfrm>
          <a:prstGeom prst="rect">
            <a:avLst/>
          </a:prstGeom>
          <a:noFill/>
          <a:ln/>
        </p:spPr>
        <p:txBody>
          <a:bodyPr wrap="square" lIns="0" tIns="0" rIns="0" bIns="0" rtlCol="0" anchor="ctr"/>
          <a:lstStyle/>
          <a:p>
            <a:pPr indent="0" marL="0">
              <a:buNone/>
            </a:pPr>
            <a:r>
              <a:rPr lang="en-US" sz="1100" b="1" spc="150" kern="0" dirty="0">
                <a:solidFill>
                  <a:srgbClr val="015934"/>
                </a:solidFill>
                <a:latin typeface="Calibri" pitchFamily="34" charset="0"/>
                <a:ea typeface="Calibri" pitchFamily="34" charset="-122"/>
                <a:cs typeface="Calibri" pitchFamily="34" charset="-120"/>
              </a:rPr>
              <a:t>FUTURE FINANCE</a:t>
            </a:r>
            <a:endParaRPr lang="en-US" sz="1100" dirty="0"/>
          </a:p>
        </p:txBody>
      </p:sp>
      <p:sp>
        <p:nvSpPr>
          <p:cNvPr id="18" name="Text 16"/>
          <p:cNvSpPr txBox="1"/>
          <p:nvPr/>
        </p:nvSpPr>
        <p:spPr>
          <a:xfrm>
            <a:off x="7360920" y="6199632"/>
            <a:ext cx="4114800" cy="274320"/>
          </a:xfrm>
          <a:prstGeom prst="rect">
            <a:avLst/>
          </a:prstGeom>
          <a:noFill/>
          <a:ln/>
        </p:spPr>
        <p:txBody>
          <a:bodyPr wrap="square" lIns="0" tIns="0" rIns="0" bIns="0" rtlCol="0" anchor="ctr"/>
          <a:lstStyle/>
          <a:p>
            <a:pPr algn="r" indent="0" marL="0">
              <a:buNone/>
            </a:pPr>
            <a:r>
              <a:rPr lang="en-US" sz="1100" dirty="0">
                <a:solidFill>
                  <a:srgbClr val="9A9A9A"/>
                </a:solidFill>
                <a:latin typeface="Calibri" pitchFamily="34" charset="0"/>
                <a:ea typeface="Calibri" pitchFamily="34" charset="-122"/>
                <a:cs typeface="Calibri" pitchFamily="34" charset="-120"/>
              </a:rPr>
              <a:t>Unit 8.3 · Filing Your Taxes</a:t>
            </a:r>
            <a:endParaRPr lang="en-US" sz="1100" dirty="0"/>
          </a:p>
        </p:txBody>
      </p:sp>
      <p:sp>
        <p:nvSpPr>
          <p:cNvPr id="19" name="Shape 17"/>
          <p:cNvSpPr/>
          <p:nvPr/>
        </p:nvSpPr>
        <p:spPr>
          <a:xfrm>
            <a:off x="685800" y="6108192"/>
            <a:ext cx="10789920" cy="0"/>
          </a:xfrm>
          <a:prstGeom prst="line">
            <a:avLst/>
          </a:prstGeom>
          <a:noFill/>
          <a:ln w="12700">
            <a:solidFill>
              <a:srgbClr val="E4E4E4"/>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85800" y="457200"/>
            <a:ext cx="1097280" cy="822960"/>
          </a:xfrm>
          <a:prstGeom prst="rect">
            <a:avLst/>
          </a:prstGeom>
          <a:noFill/>
          <a:ln/>
        </p:spPr>
        <p:txBody>
          <a:bodyPr wrap="square" lIns="0" tIns="0" rIns="0" bIns="0" rtlCol="0" anchor="ctr"/>
          <a:lstStyle/>
          <a:p>
            <a:pPr indent="0" marL="0">
              <a:buNone/>
            </a:pPr>
            <a:r>
              <a:rPr lang="en-US" sz="4600" dirty="0">
                <a:solidFill>
                  <a:srgbClr val="6FD79B"/>
                </a:solidFill>
                <a:latin typeface="Bookman Old Style" pitchFamily="34" charset="0"/>
                <a:ea typeface="Bookman Old Style" pitchFamily="34" charset="-122"/>
                <a:cs typeface="Bookman Old Style" pitchFamily="34" charset="-120"/>
              </a:rPr>
              <a:t>04</a:t>
            </a:r>
            <a:endParaRPr lang="en-US" sz="4600" dirty="0"/>
          </a:p>
        </p:txBody>
      </p:sp>
      <p:sp>
        <p:nvSpPr>
          <p:cNvPr id="3" name="Text 1"/>
          <p:cNvSpPr txBox="1"/>
          <p:nvPr/>
        </p:nvSpPr>
        <p:spPr>
          <a:xfrm>
            <a:off x="1645920" y="502920"/>
            <a:ext cx="7315200" cy="274320"/>
          </a:xfrm>
          <a:prstGeom prst="rect">
            <a:avLst/>
          </a:prstGeom>
          <a:noFill/>
          <a:ln/>
        </p:spPr>
        <p:txBody>
          <a:bodyPr wrap="square" lIns="0" tIns="0" rIns="0" bIns="0" rtlCol="0" anchor="ctr"/>
          <a:lstStyle/>
          <a:p>
            <a:pPr indent="0" marL="0">
              <a:buNone/>
            </a:pPr>
            <a:r>
              <a:rPr lang="en-US" sz="1200" b="1" spc="250" kern="0" dirty="0">
                <a:solidFill>
                  <a:srgbClr val="139A4A"/>
                </a:solidFill>
                <a:latin typeface="Calibri" pitchFamily="34" charset="0"/>
                <a:ea typeface="Calibri" pitchFamily="34" charset="-122"/>
                <a:cs typeface="Calibri" pitchFamily="34" charset="-120"/>
              </a:rPr>
              <a:t>IT'S SIMPLER THAN IT SOUNDS</a:t>
            </a:r>
            <a:endParaRPr lang="en-US" sz="1200" dirty="0"/>
          </a:p>
        </p:txBody>
      </p:sp>
      <p:sp>
        <p:nvSpPr>
          <p:cNvPr id="4" name="Text 2"/>
          <p:cNvSpPr txBox="1"/>
          <p:nvPr/>
        </p:nvSpPr>
        <p:spPr>
          <a:xfrm>
            <a:off x="1645920" y="777240"/>
            <a:ext cx="10058400" cy="566928"/>
          </a:xfrm>
          <a:prstGeom prst="rect">
            <a:avLst/>
          </a:prstGeom>
          <a:noFill/>
          <a:ln/>
        </p:spPr>
        <p:txBody>
          <a:bodyPr wrap="square" lIns="0" tIns="0" rIns="0" bIns="0" rtlCol="0" anchor="ctr"/>
          <a:lstStyle/>
          <a:p>
            <a:pPr indent="0" marL="0">
              <a:buNone/>
            </a:pPr>
            <a:r>
              <a:rPr lang="en-US" sz="3400" dirty="0">
                <a:solidFill>
                  <a:srgbClr val="015934"/>
                </a:solidFill>
                <a:latin typeface="Bookman Old Style" pitchFamily="34" charset="0"/>
                <a:ea typeface="Bookman Old Style" pitchFamily="34" charset="-122"/>
                <a:cs typeface="Bookman Old Style" pitchFamily="34" charset="-120"/>
              </a:rPr>
              <a:t>How to File, 5 Steps</a:t>
            </a:r>
            <a:endParaRPr lang="en-US" sz="3400" dirty="0"/>
          </a:p>
        </p:txBody>
      </p:sp>
      <p:sp>
        <p:nvSpPr>
          <p:cNvPr id="5" name="Shape 3"/>
          <p:cNvSpPr/>
          <p:nvPr/>
        </p:nvSpPr>
        <p:spPr>
          <a:xfrm>
            <a:off x="685800" y="1691640"/>
            <a:ext cx="402336" cy="402336"/>
          </a:xfrm>
          <a:prstGeom prst="ellipse">
            <a:avLst/>
          </a:prstGeom>
          <a:solidFill>
            <a:srgbClr val="139A4A"/>
          </a:solidFill>
          <a:ln w="12700">
            <a:solidFill>
              <a:srgbClr val="139A4A"/>
            </a:solidFill>
            <a:prstDash val="solid"/>
          </a:ln>
        </p:spPr>
      </p:sp>
      <p:sp>
        <p:nvSpPr>
          <p:cNvPr id="6" name="Text 4"/>
          <p:cNvSpPr txBox="1"/>
          <p:nvPr/>
        </p:nvSpPr>
        <p:spPr>
          <a:xfrm>
            <a:off x="685800" y="169164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07592" y="1719072"/>
            <a:ext cx="2468880" cy="347472"/>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Gather</a:t>
            </a:r>
            <a:endParaRPr lang="en-US" sz="1500" dirty="0"/>
          </a:p>
        </p:txBody>
      </p:sp>
      <p:sp>
        <p:nvSpPr>
          <p:cNvPr id="8" name="Text 6"/>
          <p:cNvSpPr txBox="1"/>
          <p:nvPr/>
        </p:nvSpPr>
        <p:spPr>
          <a:xfrm>
            <a:off x="3840480" y="1737360"/>
            <a:ext cx="7635240" cy="347472"/>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Your W-2(s), any 1099s, your SSN, last year’s return.</a:t>
            </a:r>
            <a:endParaRPr lang="en-US" sz="1400" dirty="0"/>
          </a:p>
        </p:txBody>
      </p:sp>
      <p:sp>
        <p:nvSpPr>
          <p:cNvPr id="9" name="Shape 7"/>
          <p:cNvSpPr/>
          <p:nvPr/>
        </p:nvSpPr>
        <p:spPr>
          <a:xfrm>
            <a:off x="685800" y="2194560"/>
            <a:ext cx="10789920" cy="0"/>
          </a:xfrm>
          <a:prstGeom prst="line">
            <a:avLst/>
          </a:prstGeom>
          <a:noFill/>
          <a:ln w="12700">
            <a:solidFill>
              <a:srgbClr val="E4E4E4"/>
            </a:solidFill>
            <a:prstDash val="solid"/>
          </a:ln>
        </p:spPr>
      </p:sp>
      <p:sp>
        <p:nvSpPr>
          <p:cNvPr id="10" name="Shape 8"/>
          <p:cNvSpPr/>
          <p:nvPr/>
        </p:nvSpPr>
        <p:spPr>
          <a:xfrm>
            <a:off x="685800" y="2258568"/>
            <a:ext cx="402336" cy="402336"/>
          </a:xfrm>
          <a:prstGeom prst="ellipse">
            <a:avLst/>
          </a:prstGeom>
          <a:solidFill>
            <a:srgbClr val="139A4A"/>
          </a:solidFill>
          <a:ln w="12700">
            <a:solidFill>
              <a:srgbClr val="139A4A"/>
            </a:solidFill>
            <a:prstDash val="solid"/>
          </a:ln>
        </p:spPr>
      </p:sp>
      <p:sp>
        <p:nvSpPr>
          <p:cNvPr id="11" name="Text 9"/>
          <p:cNvSpPr txBox="1"/>
          <p:nvPr/>
        </p:nvSpPr>
        <p:spPr>
          <a:xfrm>
            <a:off x="685800" y="2258568"/>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307592" y="2286000"/>
            <a:ext cx="2468880" cy="347472"/>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Choose how</a:t>
            </a:r>
            <a:endParaRPr lang="en-US" sz="1500" dirty="0"/>
          </a:p>
        </p:txBody>
      </p:sp>
      <p:sp>
        <p:nvSpPr>
          <p:cNvPr id="13" name="Text 11"/>
          <p:cNvSpPr txBox="1"/>
          <p:nvPr/>
        </p:nvSpPr>
        <p:spPr>
          <a:xfrm>
            <a:off x="3840480" y="2304288"/>
            <a:ext cx="7635240" cy="347472"/>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Free software, IRS Free File, CA’s CalFile, or free VITA help.</a:t>
            </a:r>
            <a:endParaRPr lang="en-US" sz="1400" dirty="0"/>
          </a:p>
        </p:txBody>
      </p:sp>
      <p:sp>
        <p:nvSpPr>
          <p:cNvPr id="14" name="Shape 12"/>
          <p:cNvSpPr/>
          <p:nvPr/>
        </p:nvSpPr>
        <p:spPr>
          <a:xfrm>
            <a:off x="685800" y="2761488"/>
            <a:ext cx="10789920" cy="0"/>
          </a:xfrm>
          <a:prstGeom prst="line">
            <a:avLst/>
          </a:prstGeom>
          <a:noFill/>
          <a:ln w="12700">
            <a:solidFill>
              <a:srgbClr val="E4E4E4"/>
            </a:solidFill>
            <a:prstDash val="solid"/>
          </a:ln>
        </p:spPr>
      </p:sp>
      <p:sp>
        <p:nvSpPr>
          <p:cNvPr id="15" name="Shape 13"/>
          <p:cNvSpPr/>
          <p:nvPr/>
        </p:nvSpPr>
        <p:spPr>
          <a:xfrm>
            <a:off x="685800" y="2825496"/>
            <a:ext cx="402336" cy="402336"/>
          </a:xfrm>
          <a:prstGeom prst="ellipse">
            <a:avLst/>
          </a:prstGeom>
          <a:solidFill>
            <a:srgbClr val="139A4A"/>
          </a:solidFill>
          <a:ln w="12700">
            <a:solidFill>
              <a:srgbClr val="139A4A"/>
            </a:solidFill>
            <a:prstDash val="solid"/>
          </a:ln>
        </p:spPr>
      </p:sp>
      <p:sp>
        <p:nvSpPr>
          <p:cNvPr id="16" name="Text 14"/>
          <p:cNvSpPr txBox="1"/>
          <p:nvPr/>
        </p:nvSpPr>
        <p:spPr>
          <a:xfrm>
            <a:off x="685800" y="2825496"/>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307592" y="2852928"/>
            <a:ext cx="2468880" cy="347472"/>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Enter your info</a:t>
            </a:r>
            <a:endParaRPr lang="en-US" sz="1500" dirty="0"/>
          </a:p>
        </p:txBody>
      </p:sp>
      <p:sp>
        <p:nvSpPr>
          <p:cNvPr id="18" name="Text 16"/>
          <p:cNvSpPr txBox="1"/>
          <p:nvPr/>
        </p:nvSpPr>
        <p:spPr>
          <a:xfrm>
            <a:off x="3840480" y="2871216"/>
            <a:ext cx="7635240" cy="347472"/>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Type in the W-2 numbers; the software does the math.</a:t>
            </a:r>
            <a:endParaRPr lang="en-US" sz="1400" dirty="0"/>
          </a:p>
        </p:txBody>
      </p:sp>
      <p:sp>
        <p:nvSpPr>
          <p:cNvPr id="19" name="Shape 17"/>
          <p:cNvSpPr/>
          <p:nvPr/>
        </p:nvSpPr>
        <p:spPr>
          <a:xfrm>
            <a:off x="685800" y="3328416"/>
            <a:ext cx="10789920" cy="0"/>
          </a:xfrm>
          <a:prstGeom prst="line">
            <a:avLst/>
          </a:prstGeom>
          <a:noFill/>
          <a:ln w="12700">
            <a:solidFill>
              <a:srgbClr val="E4E4E4"/>
            </a:solidFill>
            <a:prstDash val="solid"/>
          </a:ln>
        </p:spPr>
      </p:sp>
      <p:sp>
        <p:nvSpPr>
          <p:cNvPr id="20" name="Shape 18"/>
          <p:cNvSpPr/>
          <p:nvPr/>
        </p:nvSpPr>
        <p:spPr>
          <a:xfrm>
            <a:off x="685800" y="3392424"/>
            <a:ext cx="402336" cy="402336"/>
          </a:xfrm>
          <a:prstGeom prst="ellipse">
            <a:avLst/>
          </a:prstGeom>
          <a:solidFill>
            <a:srgbClr val="139A4A"/>
          </a:solidFill>
          <a:ln w="12700">
            <a:solidFill>
              <a:srgbClr val="139A4A"/>
            </a:solidFill>
            <a:prstDash val="solid"/>
          </a:ln>
        </p:spPr>
      </p:sp>
      <p:sp>
        <p:nvSpPr>
          <p:cNvPr id="21" name="Text 19"/>
          <p:cNvSpPr txBox="1"/>
          <p:nvPr/>
        </p:nvSpPr>
        <p:spPr>
          <a:xfrm>
            <a:off x="685800" y="3392424"/>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307592" y="3419856"/>
            <a:ext cx="2468880" cy="347472"/>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Review &amp; submit</a:t>
            </a:r>
            <a:endParaRPr lang="en-US" sz="1500" dirty="0"/>
          </a:p>
        </p:txBody>
      </p:sp>
      <p:sp>
        <p:nvSpPr>
          <p:cNvPr id="23" name="Text 21"/>
          <p:cNvSpPr txBox="1"/>
          <p:nvPr/>
        </p:nvSpPr>
        <p:spPr>
          <a:xfrm>
            <a:off x="3840480" y="3438144"/>
            <a:ext cx="7635240" cy="347472"/>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E-file, and pick direct deposit for the fastest refund.</a:t>
            </a:r>
            <a:endParaRPr lang="en-US" sz="1400" dirty="0"/>
          </a:p>
        </p:txBody>
      </p:sp>
      <p:sp>
        <p:nvSpPr>
          <p:cNvPr id="24" name="Shape 22"/>
          <p:cNvSpPr/>
          <p:nvPr/>
        </p:nvSpPr>
        <p:spPr>
          <a:xfrm>
            <a:off x="685800" y="3895344"/>
            <a:ext cx="10789920" cy="0"/>
          </a:xfrm>
          <a:prstGeom prst="line">
            <a:avLst/>
          </a:prstGeom>
          <a:noFill/>
          <a:ln w="12700">
            <a:solidFill>
              <a:srgbClr val="E4E4E4"/>
            </a:solidFill>
            <a:prstDash val="solid"/>
          </a:ln>
        </p:spPr>
      </p:sp>
      <p:sp>
        <p:nvSpPr>
          <p:cNvPr id="25" name="Shape 23"/>
          <p:cNvSpPr/>
          <p:nvPr/>
        </p:nvSpPr>
        <p:spPr>
          <a:xfrm>
            <a:off x="685800" y="3959352"/>
            <a:ext cx="402336" cy="402336"/>
          </a:xfrm>
          <a:prstGeom prst="ellipse">
            <a:avLst/>
          </a:prstGeom>
          <a:solidFill>
            <a:srgbClr val="139A4A"/>
          </a:solidFill>
          <a:ln w="12700">
            <a:solidFill>
              <a:srgbClr val="139A4A"/>
            </a:solidFill>
            <a:prstDash val="solid"/>
          </a:ln>
        </p:spPr>
      </p:sp>
      <p:sp>
        <p:nvSpPr>
          <p:cNvPr id="26" name="Text 24"/>
          <p:cNvSpPr txBox="1"/>
          <p:nvPr/>
        </p:nvSpPr>
        <p:spPr>
          <a:xfrm>
            <a:off x="685800" y="395935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307592" y="3986784"/>
            <a:ext cx="2468880" cy="347472"/>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Keep a copy</a:t>
            </a:r>
            <a:endParaRPr lang="en-US" sz="1500" dirty="0"/>
          </a:p>
        </p:txBody>
      </p:sp>
      <p:sp>
        <p:nvSpPr>
          <p:cNvPr id="28" name="Text 26"/>
          <p:cNvSpPr txBox="1"/>
          <p:nvPr/>
        </p:nvSpPr>
        <p:spPr>
          <a:xfrm>
            <a:off x="3840480" y="4005072"/>
            <a:ext cx="7635240" cy="347472"/>
          </a:xfrm>
          <a:prstGeom prst="rect">
            <a:avLst/>
          </a:prstGeom>
          <a:noFill/>
          <a:ln/>
        </p:spPr>
        <p:txBody>
          <a:bodyPr wrap="square" lIns="0" tIns="0" rIns="0" bIns="0" rtlCol="0" anchor="ctr"/>
          <a:lstStyle/>
          <a:p>
            <a:pPr indent="0" marL="0">
              <a:buNone/>
            </a:pPr>
            <a:r>
              <a:rPr lang="en-US" sz="1400" dirty="0">
                <a:solidFill>
                  <a:srgbClr val="5A5A5A"/>
                </a:solidFill>
                <a:latin typeface="Calibri" pitchFamily="34" charset="0"/>
                <a:ea typeface="Calibri" pitchFamily="34" charset="-122"/>
                <a:cs typeface="Calibri" pitchFamily="34" charset="-120"/>
              </a:rPr>
              <a:t>Save your return &amp; W-2 for your records.</a:t>
            </a:r>
            <a:endParaRPr lang="en-US" sz="1400" dirty="0"/>
          </a:p>
        </p:txBody>
      </p:sp>
      <p:sp>
        <p:nvSpPr>
          <p:cNvPr id="29" name="Shape 27"/>
          <p:cNvSpPr/>
          <p:nvPr/>
        </p:nvSpPr>
        <p:spPr>
          <a:xfrm>
            <a:off x="685800" y="5166360"/>
            <a:ext cx="10789920" cy="731520"/>
          </a:xfrm>
          <a:prstGeom prst="roundRect">
            <a:avLst>
              <a:gd name="adj" fmla="val 12500"/>
            </a:avLst>
          </a:prstGeom>
          <a:solidFill>
            <a:srgbClr val="F2F7F3"/>
          </a:solidFill>
          <a:ln w="12700">
            <a:solidFill>
              <a:srgbClr val="FFFFFF"/>
            </a:solidFill>
            <a:prstDash val="solid"/>
          </a:ln>
        </p:spPr>
      </p:sp>
      <p:sp>
        <p:nvSpPr>
          <p:cNvPr id="30" name="Text 28"/>
          <p:cNvSpPr txBox="1"/>
          <p:nvPr/>
        </p:nvSpPr>
        <p:spPr>
          <a:xfrm>
            <a:off x="960120" y="5212080"/>
            <a:ext cx="10241280" cy="640080"/>
          </a:xfrm>
          <a:prstGeom prst="rect">
            <a:avLst/>
          </a:prstGeom>
          <a:noFill/>
          <a:ln/>
        </p:spPr>
        <p:txBody>
          <a:bodyPr wrap="square" lIns="0" tIns="0" rIns="0" bIns="0" rtlCol="0" anchor="ctr"/>
          <a:lstStyle/>
          <a:p>
            <a:pPr indent="0" marL="0">
              <a:buNone/>
            </a:pPr>
            <a:r>
              <a:rPr lang="en-US" sz="1400" i="1" dirty="0">
                <a:solidFill>
                  <a:srgbClr val="015934"/>
                </a:solidFill>
                <a:latin typeface="Calibri" pitchFamily="34" charset="0"/>
                <a:ea typeface="Calibri" pitchFamily="34" charset="-122"/>
                <a:cs typeface="Calibri" pitchFamily="34" charset="-120"/>
              </a:rPr>
              <a:t>For a typical student with one W-2, filing takes under an hour and usually costs nothing.</a:t>
            </a:r>
            <a:endParaRPr lang="en-US" sz="1400" dirty="0"/>
          </a:p>
        </p:txBody>
      </p:sp>
      <p:sp>
        <p:nvSpPr>
          <p:cNvPr id="31" name="Text 29"/>
          <p:cNvSpPr txBox="1"/>
          <p:nvPr/>
        </p:nvSpPr>
        <p:spPr>
          <a:xfrm>
            <a:off x="685800" y="6199632"/>
            <a:ext cx="2743200" cy="274320"/>
          </a:xfrm>
          <a:prstGeom prst="rect">
            <a:avLst/>
          </a:prstGeom>
          <a:noFill/>
          <a:ln/>
        </p:spPr>
        <p:txBody>
          <a:bodyPr wrap="square" lIns="0" tIns="0" rIns="0" bIns="0" rtlCol="0" anchor="ctr"/>
          <a:lstStyle/>
          <a:p>
            <a:pPr indent="0" marL="0">
              <a:buNone/>
            </a:pPr>
            <a:r>
              <a:rPr lang="en-US" sz="1100" b="1" spc="150" kern="0" dirty="0">
                <a:solidFill>
                  <a:srgbClr val="015934"/>
                </a:solidFill>
                <a:latin typeface="Calibri" pitchFamily="34" charset="0"/>
                <a:ea typeface="Calibri" pitchFamily="34" charset="-122"/>
                <a:cs typeface="Calibri" pitchFamily="34" charset="-120"/>
              </a:rPr>
              <a:t>FUTURE FINANCE</a:t>
            </a:r>
            <a:endParaRPr lang="en-US" sz="1100" dirty="0"/>
          </a:p>
        </p:txBody>
      </p:sp>
      <p:sp>
        <p:nvSpPr>
          <p:cNvPr id="32" name="Text 30"/>
          <p:cNvSpPr txBox="1"/>
          <p:nvPr/>
        </p:nvSpPr>
        <p:spPr>
          <a:xfrm>
            <a:off x="7360920" y="6199632"/>
            <a:ext cx="4114800" cy="274320"/>
          </a:xfrm>
          <a:prstGeom prst="rect">
            <a:avLst/>
          </a:prstGeom>
          <a:noFill/>
          <a:ln/>
        </p:spPr>
        <p:txBody>
          <a:bodyPr wrap="square" lIns="0" tIns="0" rIns="0" bIns="0" rtlCol="0" anchor="ctr"/>
          <a:lstStyle/>
          <a:p>
            <a:pPr algn="r" indent="0" marL="0">
              <a:buNone/>
            </a:pPr>
            <a:r>
              <a:rPr lang="en-US" sz="1100" dirty="0">
                <a:solidFill>
                  <a:srgbClr val="9A9A9A"/>
                </a:solidFill>
                <a:latin typeface="Calibri" pitchFamily="34" charset="0"/>
                <a:ea typeface="Calibri" pitchFamily="34" charset="-122"/>
                <a:cs typeface="Calibri" pitchFamily="34" charset="-120"/>
              </a:rPr>
              <a:t>Unit 8.3 · Filing Your Taxes</a:t>
            </a:r>
            <a:endParaRPr lang="en-US" sz="1100" dirty="0"/>
          </a:p>
        </p:txBody>
      </p:sp>
      <p:sp>
        <p:nvSpPr>
          <p:cNvPr id="33" name="Shape 31"/>
          <p:cNvSpPr/>
          <p:nvPr/>
        </p:nvSpPr>
        <p:spPr>
          <a:xfrm>
            <a:off x="685800" y="6108192"/>
            <a:ext cx="10789920" cy="0"/>
          </a:xfrm>
          <a:prstGeom prst="line">
            <a:avLst/>
          </a:prstGeom>
          <a:noFill/>
          <a:ln w="12700">
            <a:solidFill>
              <a:srgbClr val="E4E4E4"/>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39A4A"/>
        </a:solidFill>
      </p:bgPr>
    </p:bg>
    <p:spTree>
      <p:nvGrpSpPr>
        <p:cNvPr id="1" name=""/>
        <p:cNvGrpSpPr/>
        <p:nvPr/>
      </p:nvGrpSpPr>
      <p:grpSpPr>
        <a:xfrm>
          <a:off x="0" y="0"/>
          <a:ext cx="0" cy="0"/>
          <a:chOff x="0" y="0"/>
          <a:chExt cx="0" cy="0"/>
        </a:xfrm>
      </p:grpSpPr>
      <p:sp>
        <p:nvSpPr>
          <p:cNvPr id="2" name="Shape 0"/>
          <p:cNvSpPr/>
          <p:nvPr/>
        </p:nvSpPr>
        <p:spPr>
          <a:xfrm>
            <a:off x="-2011680" y="-2011680"/>
            <a:ext cx="5486400" cy="5486400"/>
          </a:xfrm>
          <a:prstGeom prst="ellipse">
            <a:avLst/>
          </a:prstGeom>
          <a:solidFill>
            <a:srgbClr val="118A42"/>
          </a:solidFill>
          <a:ln w="12700">
            <a:solidFill>
              <a:srgbClr val="118A42"/>
            </a:solidFill>
            <a:prstDash val="solid"/>
          </a:ln>
        </p:spPr>
      </p:sp>
      <p:sp>
        <p:nvSpPr>
          <p:cNvPr id="3" name="Text 1"/>
          <p:cNvSpPr txBox="1"/>
          <p:nvPr/>
        </p:nvSpPr>
        <p:spPr>
          <a:xfrm>
            <a:off x="685800" y="1737360"/>
            <a:ext cx="7315200" cy="365760"/>
          </a:xfrm>
          <a:prstGeom prst="rect">
            <a:avLst/>
          </a:prstGeom>
          <a:noFill/>
          <a:ln/>
        </p:spPr>
        <p:txBody>
          <a:bodyPr wrap="square" lIns="0" tIns="0" rIns="0" bIns="0" rtlCol="0" anchor="ctr"/>
          <a:lstStyle/>
          <a:p>
            <a:pPr indent="0" marL="0">
              <a:buNone/>
            </a:pPr>
            <a:r>
              <a:rPr lang="en-US" sz="1400" b="1" spc="350" kern="0" dirty="0">
                <a:solidFill>
                  <a:srgbClr val="D8F2E2"/>
                </a:solidFill>
                <a:latin typeface="Calibri" pitchFamily="34" charset="0"/>
                <a:ea typeface="Calibri" pitchFamily="34" charset="-122"/>
                <a:cs typeface="Calibri" pitchFamily="34" charset="-120"/>
              </a:rPr>
              <a:t>STUDENT ACTIVITY · PACKET</a:t>
            </a:r>
            <a:endParaRPr lang="en-US" sz="1400" dirty="0"/>
          </a:p>
        </p:txBody>
      </p:sp>
      <p:sp>
        <p:nvSpPr>
          <p:cNvPr id="4" name="Text 2"/>
          <p:cNvSpPr txBox="1"/>
          <p:nvPr/>
        </p:nvSpPr>
        <p:spPr>
          <a:xfrm>
            <a:off x="685800" y="2194560"/>
            <a:ext cx="10515600" cy="1371600"/>
          </a:xfrm>
          <a:prstGeom prst="rect">
            <a:avLst/>
          </a:prstGeom>
          <a:noFill/>
          <a:ln/>
        </p:spPr>
        <p:txBody>
          <a:bodyPr wrap="square" lIns="0" tIns="0" rIns="0" bIns="0" rtlCol="0" anchor="ctr"/>
          <a:lstStyle/>
          <a:p>
            <a:pPr indent="0" marL="0">
              <a:buNone/>
            </a:pPr>
            <a:r>
              <a:rPr lang="en-US" sz="6000" dirty="0">
                <a:solidFill>
                  <a:srgbClr val="FFFFFF"/>
                </a:solidFill>
                <a:latin typeface="Bookman Old Style" pitchFamily="34" charset="0"/>
                <a:ea typeface="Bookman Old Style" pitchFamily="34" charset="-122"/>
                <a:cs typeface="Bookman Old Style" pitchFamily="34" charset="-120"/>
              </a:rPr>
              <a:t>File Jordan's Taxes</a:t>
            </a:r>
            <a:endParaRPr lang="en-US" sz="6000" dirty="0"/>
          </a:p>
        </p:txBody>
      </p:sp>
      <p:sp>
        <p:nvSpPr>
          <p:cNvPr id="5" name="Text 3"/>
          <p:cNvSpPr txBox="1"/>
          <p:nvPr/>
        </p:nvSpPr>
        <p:spPr>
          <a:xfrm>
            <a:off x="685800" y="3703320"/>
            <a:ext cx="8412480" cy="914400"/>
          </a:xfrm>
          <a:prstGeom prst="rect">
            <a:avLst/>
          </a:prstGeom>
          <a:noFill/>
          <a:ln/>
        </p:spPr>
        <p:txBody>
          <a:bodyPr wrap="square" lIns="0" tIns="0" rIns="0" bIns="0" rtlCol="0" anchor="ctr"/>
          <a:lstStyle/>
          <a:p>
            <a:pPr indent="0" marL="0">
              <a:lnSpc>
                <a:spcPts val="2700"/>
              </a:lnSpc>
              <a:buNone/>
            </a:pPr>
            <a:r>
              <a:rPr lang="en-US" sz="1900" dirty="0">
                <a:solidFill>
                  <a:srgbClr val="E6F5EC"/>
                </a:solidFill>
                <a:latin typeface="Calibri" pitchFamily="34" charset="0"/>
                <a:ea typeface="Calibri" pitchFamily="34" charset="-122"/>
                <a:cs typeface="Calibri" pitchFamily="34" charset="-120"/>
              </a:rPr>
              <a:t>Use Jordan's W-2 to complete a simplified federal 1040 and California 540 2EZ, and find out: refund or owe?</a:t>
            </a:r>
            <a:endParaRPr lang="en-US" sz="1900" dirty="0"/>
          </a:p>
        </p:txBody>
      </p:sp>
      <p:sp>
        <p:nvSpPr>
          <p:cNvPr id="6" name="Shape 4"/>
          <p:cNvSpPr/>
          <p:nvPr/>
        </p:nvSpPr>
        <p:spPr>
          <a:xfrm>
            <a:off x="685800" y="5029200"/>
            <a:ext cx="3200400" cy="502920"/>
          </a:xfrm>
          <a:prstGeom prst="roundRect">
            <a:avLst>
              <a:gd name="adj" fmla="val 49091"/>
            </a:avLst>
          </a:prstGeom>
          <a:solidFill>
            <a:srgbClr val="0C7A38"/>
          </a:solidFill>
          <a:ln w="12700">
            <a:solidFill>
              <a:srgbClr val="0C7A38"/>
            </a:solidFill>
            <a:prstDash val="solid"/>
          </a:ln>
        </p:spPr>
      </p:sp>
      <p:sp>
        <p:nvSpPr>
          <p:cNvPr id="7" name="Text 5"/>
          <p:cNvSpPr txBox="1"/>
          <p:nvPr/>
        </p:nvSpPr>
        <p:spPr>
          <a:xfrm>
            <a:off x="685800" y="5029200"/>
            <a:ext cx="3200400" cy="50292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Work time: ~18 minutes</a:t>
            </a:r>
            <a:endParaRPr lang="en-US" sz="1300" dirty="0"/>
          </a:p>
        </p:txBody>
      </p:sp>
      <p:sp>
        <p:nvSpPr>
          <p:cNvPr id="8" name="Text 6"/>
          <p:cNvSpPr txBox="1"/>
          <p:nvPr/>
        </p:nvSpPr>
        <p:spPr>
          <a:xfrm>
            <a:off x="4251960" y="5029200"/>
            <a:ext cx="4572000" cy="502920"/>
          </a:xfrm>
          <a:prstGeom prst="rect">
            <a:avLst/>
          </a:prstGeom>
          <a:noFill/>
          <a:ln/>
        </p:spPr>
        <p:txBody>
          <a:bodyPr wrap="square" lIns="0" tIns="0" rIns="0" bIns="0" rtlCol="0" anchor="ctr"/>
          <a:lstStyle/>
          <a:p>
            <a:pPr indent="0" marL="0">
              <a:buNone/>
            </a:pPr>
            <a:r>
              <a:rPr lang="en-US" sz="1300" b="1" spc="150" kern="0" dirty="0">
                <a:solidFill>
                  <a:srgbClr val="D8F2E2"/>
                </a:solidFill>
                <a:latin typeface="Calibri" pitchFamily="34" charset="0"/>
                <a:ea typeface="Calibri" pitchFamily="34" charset="-122"/>
                <a:cs typeface="Calibri" pitchFamily="34" charset="-120"/>
              </a:rPr>
              <a:t>W-2  →  1040  →  540 2EZ</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85800" y="457200"/>
            <a:ext cx="1097280" cy="822960"/>
          </a:xfrm>
          <a:prstGeom prst="rect">
            <a:avLst/>
          </a:prstGeom>
          <a:noFill/>
          <a:ln/>
        </p:spPr>
        <p:txBody>
          <a:bodyPr wrap="square" lIns="0" tIns="0" rIns="0" bIns="0" rtlCol="0" anchor="ctr"/>
          <a:lstStyle/>
          <a:p>
            <a:pPr indent="0" marL="0">
              <a:buNone/>
            </a:pPr>
            <a:r>
              <a:rPr lang="en-US" sz="4600" dirty="0">
                <a:solidFill>
                  <a:srgbClr val="6FD79B"/>
                </a:solidFill>
                <a:latin typeface="Bookman Old Style" pitchFamily="34" charset="0"/>
                <a:ea typeface="Bookman Old Style" pitchFamily="34" charset="-122"/>
                <a:cs typeface="Bookman Old Style" pitchFamily="34" charset="-120"/>
              </a:rPr>
              <a:t>05</a:t>
            </a:r>
            <a:endParaRPr lang="en-US" sz="4600" dirty="0"/>
          </a:p>
        </p:txBody>
      </p:sp>
      <p:sp>
        <p:nvSpPr>
          <p:cNvPr id="3" name="Text 1"/>
          <p:cNvSpPr txBox="1"/>
          <p:nvPr/>
        </p:nvSpPr>
        <p:spPr>
          <a:xfrm>
            <a:off x="1645920" y="502920"/>
            <a:ext cx="7315200" cy="274320"/>
          </a:xfrm>
          <a:prstGeom prst="rect">
            <a:avLst/>
          </a:prstGeom>
          <a:noFill/>
          <a:ln/>
        </p:spPr>
        <p:txBody>
          <a:bodyPr wrap="square" lIns="0" tIns="0" rIns="0" bIns="0" rtlCol="0" anchor="ctr"/>
          <a:lstStyle/>
          <a:p>
            <a:pPr indent="0" marL="0">
              <a:buNone/>
            </a:pPr>
            <a:r>
              <a:rPr lang="en-US" sz="1200" b="1" spc="250" kern="0" dirty="0">
                <a:solidFill>
                  <a:srgbClr val="139A4A"/>
                </a:solidFill>
                <a:latin typeface="Calibri" pitchFamily="34" charset="0"/>
                <a:ea typeface="Calibri" pitchFamily="34" charset="-122"/>
                <a:cs typeface="Calibri" pitchFamily="34" charset="-120"/>
              </a:rPr>
              <a:t>★ CALIFORNIA CONNECTION</a:t>
            </a:r>
            <a:endParaRPr lang="en-US" sz="1200" dirty="0"/>
          </a:p>
        </p:txBody>
      </p:sp>
      <p:sp>
        <p:nvSpPr>
          <p:cNvPr id="4" name="Text 2"/>
          <p:cNvSpPr txBox="1"/>
          <p:nvPr/>
        </p:nvSpPr>
        <p:spPr>
          <a:xfrm>
            <a:off x="1645920" y="777240"/>
            <a:ext cx="10058400" cy="566928"/>
          </a:xfrm>
          <a:prstGeom prst="rect">
            <a:avLst/>
          </a:prstGeom>
          <a:noFill/>
          <a:ln/>
        </p:spPr>
        <p:txBody>
          <a:bodyPr wrap="square" lIns="0" tIns="0" rIns="0" bIns="0" rtlCol="0" anchor="ctr"/>
          <a:lstStyle/>
          <a:p>
            <a:pPr indent="0" marL="0">
              <a:buNone/>
            </a:pPr>
            <a:r>
              <a:rPr lang="en-US" sz="3400" dirty="0">
                <a:solidFill>
                  <a:srgbClr val="015934"/>
                </a:solidFill>
                <a:latin typeface="Bookman Old Style" pitchFamily="34" charset="0"/>
                <a:ea typeface="Bookman Old Style" pitchFamily="34" charset="-122"/>
                <a:cs typeface="Bookman Old Style" pitchFamily="34" charset="-120"/>
              </a:rPr>
              <a:t>File Free, Claim What's Yours</a:t>
            </a:r>
            <a:endParaRPr lang="en-US" sz="3400" dirty="0"/>
          </a:p>
        </p:txBody>
      </p:sp>
      <p:sp>
        <p:nvSpPr>
          <p:cNvPr id="5" name="Shape 3"/>
          <p:cNvSpPr/>
          <p:nvPr/>
        </p:nvSpPr>
        <p:spPr>
          <a:xfrm>
            <a:off x="685800" y="1691640"/>
            <a:ext cx="5257800" cy="1143000"/>
          </a:xfrm>
          <a:prstGeom prst="roundRect">
            <a:avLst>
              <a:gd name="adj" fmla="val 9600"/>
            </a:avLst>
          </a:prstGeom>
          <a:solidFill>
            <a:srgbClr val="F2F7F3"/>
          </a:solidFill>
          <a:ln w="12700">
            <a:solidFill>
              <a:srgbClr val="FFFFFF"/>
            </a:solidFill>
            <a:prstDash val="solid"/>
          </a:ln>
        </p:spPr>
      </p:sp>
      <p:sp>
        <p:nvSpPr>
          <p:cNvPr id="6" name="Text 4"/>
          <p:cNvSpPr txBox="1"/>
          <p:nvPr/>
        </p:nvSpPr>
        <p:spPr>
          <a:xfrm>
            <a:off x="960120" y="1828800"/>
            <a:ext cx="4709160" cy="320040"/>
          </a:xfrm>
          <a:prstGeom prst="rect">
            <a:avLst/>
          </a:prstGeom>
          <a:noFill/>
          <a:ln/>
        </p:spPr>
        <p:txBody>
          <a:bodyPr wrap="square" lIns="0" tIns="0" rIns="0" bIns="0" rtlCol="0" anchor="ctr"/>
          <a:lstStyle/>
          <a:p>
            <a:pPr indent="0" marL="0">
              <a:buNone/>
            </a:pPr>
            <a:r>
              <a:rPr lang="en-US" sz="1800" dirty="0">
                <a:solidFill>
                  <a:srgbClr val="015934"/>
                </a:solidFill>
                <a:latin typeface="Bookman Old Style" pitchFamily="34" charset="0"/>
                <a:ea typeface="Bookman Old Style" pitchFamily="34" charset="-122"/>
                <a:cs typeface="Bookman Old Style" pitchFamily="34" charset="-120"/>
              </a:rPr>
              <a:t>CalFile</a:t>
            </a:r>
            <a:endParaRPr lang="en-US" sz="1800" dirty="0"/>
          </a:p>
        </p:txBody>
      </p:sp>
      <p:sp>
        <p:nvSpPr>
          <p:cNvPr id="7" name="Text 5"/>
          <p:cNvSpPr txBox="1"/>
          <p:nvPr/>
        </p:nvSpPr>
        <p:spPr>
          <a:xfrm>
            <a:off x="960120" y="2194560"/>
            <a:ext cx="4709160" cy="54864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The FTB's free way to file your California state return directly online.</a:t>
            </a:r>
            <a:endParaRPr lang="en-US" sz="1300" dirty="0"/>
          </a:p>
        </p:txBody>
      </p:sp>
      <p:sp>
        <p:nvSpPr>
          <p:cNvPr id="8" name="Shape 6"/>
          <p:cNvSpPr/>
          <p:nvPr/>
        </p:nvSpPr>
        <p:spPr>
          <a:xfrm>
            <a:off x="6217920" y="1691640"/>
            <a:ext cx="5257800" cy="1143000"/>
          </a:xfrm>
          <a:prstGeom prst="roundRect">
            <a:avLst>
              <a:gd name="adj" fmla="val 9600"/>
            </a:avLst>
          </a:prstGeom>
          <a:solidFill>
            <a:srgbClr val="F2F7F3"/>
          </a:solidFill>
          <a:ln w="12700">
            <a:solidFill>
              <a:srgbClr val="FFFFFF"/>
            </a:solidFill>
            <a:prstDash val="solid"/>
          </a:ln>
        </p:spPr>
      </p:sp>
      <p:sp>
        <p:nvSpPr>
          <p:cNvPr id="9" name="Text 7"/>
          <p:cNvSpPr txBox="1"/>
          <p:nvPr/>
        </p:nvSpPr>
        <p:spPr>
          <a:xfrm>
            <a:off x="6492240" y="1828800"/>
            <a:ext cx="4709160" cy="320040"/>
          </a:xfrm>
          <a:prstGeom prst="rect">
            <a:avLst/>
          </a:prstGeom>
          <a:noFill/>
          <a:ln/>
        </p:spPr>
        <p:txBody>
          <a:bodyPr wrap="square" lIns="0" tIns="0" rIns="0" bIns="0" rtlCol="0" anchor="ctr"/>
          <a:lstStyle/>
          <a:p>
            <a:pPr indent="0" marL="0">
              <a:buNone/>
            </a:pPr>
            <a:r>
              <a:rPr lang="en-US" sz="1800" dirty="0">
                <a:solidFill>
                  <a:srgbClr val="015934"/>
                </a:solidFill>
                <a:latin typeface="Bookman Old Style" pitchFamily="34" charset="0"/>
                <a:ea typeface="Bookman Old Style" pitchFamily="34" charset="-122"/>
                <a:cs typeface="Bookman Old Style" pitchFamily="34" charset="-120"/>
              </a:rPr>
              <a:t>Free Federal Filing</a:t>
            </a:r>
            <a:endParaRPr lang="en-US" sz="1800" dirty="0"/>
          </a:p>
        </p:txBody>
      </p:sp>
      <p:sp>
        <p:nvSpPr>
          <p:cNvPr id="10" name="Text 8"/>
          <p:cNvSpPr txBox="1"/>
          <p:nvPr/>
        </p:nvSpPr>
        <p:spPr>
          <a:xfrm>
            <a:off x="6492240" y="2194560"/>
            <a:ext cx="4709160" cy="54864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IRS Free File / Direct File. A student with one W-2 usually qualifies.</a:t>
            </a:r>
            <a:endParaRPr lang="en-US" sz="1300" dirty="0"/>
          </a:p>
        </p:txBody>
      </p:sp>
      <p:sp>
        <p:nvSpPr>
          <p:cNvPr id="11" name="Shape 9"/>
          <p:cNvSpPr/>
          <p:nvPr/>
        </p:nvSpPr>
        <p:spPr>
          <a:xfrm>
            <a:off x="685800" y="3063240"/>
            <a:ext cx="5257800" cy="1143000"/>
          </a:xfrm>
          <a:prstGeom prst="roundRect">
            <a:avLst>
              <a:gd name="adj" fmla="val 9600"/>
            </a:avLst>
          </a:prstGeom>
          <a:solidFill>
            <a:srgbClr val="F2F7F3"/>
          </a:solidFill>
          <a:ln w="12700">
            <a:solidFill>
              <a:srgbClr val="FFFFFF"/>
            </a:solidFill>
            <a:prstDash val="solid"/>
          </a:ln>
        </p:spPr>
      </p:sp>
      <p:sp>
        <p:nvSpPr>
          <p:cNvPr id="12" name="Text 10"/>
          <p:cNvSpPr txBox="1"/>
          <p:nvPr/>
        </p:nvSpPr>
        <p:spPr>
          <a:xfrm>
            <a:off x="960120" y="3200400"/>
            <a:ext cx="4709160" cy="320040"/>
          </a:xfrm>
          <a:prstGeom prst="rect">
            <a:avLst/>
          </a:prstGeom>
          <a:noFill/>
          <a:ln/>
        </p:spPr>
        <p:txBody>
          <a:bodyPr wrap="square" lIns="0" tIns="0" rIns="0" bIns="0" rtlCol="0" anchor="ctr"/>
          <a:lstStyle/>
          <a:p>
            <a:pPr indent="0" marL="0">
              <a:buNone/>
            </a:pPr>
            <a:r>
              <a:rPr lang="en-US" sz="1800" dirty="0">
                <a:solidFill>
                  <a:srgbClr val="015934"/>
                </a:solidFill>
                <a:latin typeface="Bookman Old Style" pitchFamily="34" charset="0"/>
                <a:ea typeface="Bookman Old Style" pitchFamily="34" charset="-122"/>
                <a:cs typeface="Bookman Old Style" pitchFamily="34" charset="-120"/>
              </a:rPr>
              <a:t>VITA Free Help</a:t>
            </a:r>
            <a:endParaRPr lang="en-US" sz="1800" dirty="0"/>
          </a:p>
        </p:txBody>
      </p:sp>
      <p:sp>
        <p:nvSpPr>
          <p:cNvPr id="13" name="Text 11"/>
          <p:cNvSpPr txBox="1"/>
          <p:nvPr/>
        </p:nvSpPr>
        <p:spPr>
          <a:xfrm>
            <a:off x="960120" y="3566160"/>
            <a:ext cx="4709160" cy="54864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Free in-person prep by trained volunteers at CA libraries &amp; community centers.</a:t>
            </a:r>
            <a:endParaRPr lang="en-US" sz="1300" dirty="0"/>
          </a:p>
        </p:txBody>
      </p:sp>
      <p:sp>
        <p:nvSpPr>
          <p:cNvPr id="14" name="Shape 12"/>
          <p:cNvSpPr/>
          <p:nvPr/>
        </p:nvSpPr>
        <p:spPr>
          <a:xfrm>
            <a:off x="6217920" y="3063240"/>
            <a:ext cx="5257800" cy="1143000"/>
          </a:xfrm>
          <a:prstGeom prst="roundRect">
            <a:avLst>
              <a:gd name="adj" fmla="val 9600"/>
            </a:avLst>
          </a:prstGeom>
          <a:solidFill>
            <a:srgbClr val="F2F7F3"/>
          </a:solidFill>
          <a:ln w="12700">
            <a:solidFill>
              <a:srgbClr val="FFFFFF"/>
            </a:solidFill>
            <a:prstDash val="solid"/>
          </a:ln>
        </p:spPr>
      </p:sp>
      <p:sp>
        <p:nvSpPr>
          <p:cNvPr id="15" name="Text 13"/>
          <p:cNvSpPr txBox="1"/>
          <p:nvPr/>
        </p:nvSpPr>
        <p:spPr>
          <a:xfrm>
            <a:off x="6492240" y="3200400"/>
            <a:ext cx="4709160" cy="320040"/>
          </a:xfrm>
          <a:prstGeom prst="rect">
            <a:avLst/>
          </a:prstGeom>
          <a:noFill/>
          <a:ln/>
        </p:spPr>
        <p:txBody>
          <a:bodyPr wrap="square" lIns="0" tIns="0" rIns="0" bIns="0" rtlCol="0" anchor="ctr"/>
          <a:lstStyle/>
          <a:p>
            <a:pPr indent="0" marL="0">
              <a:buNone/>
            </a:pPr>
            <a:r>
              <a:rPr lang="en-US" sz="1800" dirty="0">
                <a:solidFill>
                  <a:srgbClr val="015934"/>
                </a:solidFill>
                <a:latin typeface="Bookman Old Style" pitchFamily="34" charset="0"/>
                <a:ea typeface="Bookman Old Style" pitchFamily="34" charset="-122"/>
                <a:cs typeface="Bookman Old Style" pitchFamily="34" charset="-120"/>
              </a:rPr>
              <a:t>CalEITC &amp; YCTC</a:t>
            </a:r>
            <a:endParaRPr lang="en-US" sz="1800" dirty="0"/>
          </a:p>
        </p:txBody>
      </p:sp>
      <p:sp>
        <p:nvSpPr>
          <p:cNvPr id="16" name="Text 14"/>
          <p:cNvSpPr txBox="1"/>
          <p:nvPr/>
        </p:nvSpPr>
        <p:spPr>
          <a:xfrm>
            <a:off x="6492240" y="3566160"/>
            <a:ext cx="4709160" cy="54864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CA credits that pay workers &amp; families back, but you must FILE to claim them.</a:t>
            </a:r>
            <a:endParaRPr lang="en-US" sz="1300" dirty="0"/>
          </a:p>
        </p:txBody>
      </p:sp>
      <p:sp>
        <p:nvSpPr>
          <p:cNvPr id="17" name="Shape 15"/>
          <p:cNvSpPr/>
          <p:nvPr/>
        </p:nvSpPr>
        <p:spPr>
          <a:xfrm>
            <a:off x="685800" y="5166360"/>
            <a:ext cx="10789920" cy="731520"/>
          </a:xfrm>
          <a:prstGeom prst="roundRect">
            <a:avLst>
              <a:gd name="adj" fmla="val 12500"/>
            </a:avLst>
          </a:prstGeom>
          <a:solidFill>
            <a:srgbClr val="F2F7F3"/>
          </a:solidFill>
          <a:ln w="12700">
            <a:solidFill>
              <a:srgbClr val="FFFFFF"/>
            </a:solidFill>
            <a:prstDash val="solid"/>
          </a:ln>
        </p:spPr>
      </p:sp>
      <p:sp>
        <p:nvSpPr>
          <p:cNvPr id="18" name="Text 16"/>
          <p:cNvSpPr txBox="1"/>
          <p:nvPr/>
        </p:nvSpPr>
        <p:spPr>
          <a:xfrm>
            <a:off x="960120" y="5212080"/>
            <a:ext cx="10241280" cy="640080"/>
          </a:xfrm>
          <a:prstGeom prst="rect">
            <a:avLst/>
          </a:prstGeom>
          <a:noFill/>
          <a:ln/>
        </p:spPr>
        <p:txBody>
          <a:bodyPr wrap="square" lIns="0" tIns="0" rIns="0" bIns="0" rtlCol="0" anchor="ctr"/>
          <a:lstStyle/>
          <a:p>
            <a:pPr indent="0" marL="0">
              <a:buNone/>
            </a:pPr>
            <a:r>
              <a:rPr lang="en-US" sz="1400" i="1" dirty="0">
                <a:solidFill>
                  <a:srgbClr val="015934"/>
                </a:solidFill>
                <a:latin typeface="Calibri" pitchFamily="34" charset="0"/>
                <a:ea typeface="Calibri" pitchFamily="34" charset="-122"/>
                <a:cs typeface="Calibri" pitchFamily="34" charset="-120"/>
              </a:rPr>
              <a:t>In California you can almost certainly file for free, and filing may unlock credits worth real money. Don't leave it unclaimed.</a:t>
            </a:r>
            <a:endParaRPr lang="en-US" sz="1400" dirty="0"/>
          </a:p>
        </p:txBody>
      </p:sp>
      <p:sp>
        <p:nvSpPr>
          <p:cNvPr id="19" name="Text 17"/>
          <p:cNvSpPr txBox="1"/>
          <p:nvPr/>
        </p:nvSpPr>
        <p:spPr>
          <a:xfrm>
            <a:off x="685800" y="6199632"/>
            <a:ext cx="2743200" cy="274320"/>
          </a:xfrm>
          <a:prstGeom prst="rect">
            <a:avLst/>
          </a:prstGeom>
          <a:noFill/>
          <a:ln/>
        </p:spPr>
        <p:txBody>
          <a:bodyPr wrap="square" lIns="0" tIns="0" rIns="0" bIns="0" rtlCol="0" anchor="ctr"/>
          <a:lstStyle/>
          <a:p>
            <a:pPr indent="0" marL="0">
              <a:buNone/>
            </a:pPr>
            <a:r>
              <a:rPr lang="en-US" sz="1100" b="1" spc="150" kern="0" dirty="0">
                <a:solidFill>
                  <a:srgbClr val="015934"/>
                </a:solidFill>
                <a:latin typeface="Calibri" pitchFamily="34" charset="0"/>
                <a:ea typeface="Calibri" pitchFamily="34" charset="-122"/>
                <a:cs typeface="Calibri" pitchFamily="34" charset="-120"/>
              </a:rPr>
              <a:t>FUTURE FINANCE</a:t>
            </a:r>
            <a:endParaRPr lang="en-US" sz="1100" dirty="0"/>
          </a:p>
        </p:txBody>
      </p:sp>
      <p:sp>
        <p:nvSpPr>
          <p:cNvPr id="20" name="Text 18"/>
          <p:cNvSpPr txBox="1"/>
          <p:nvPr/>
        </p:nvSpPr>
        <p:spPr>
          <a:xfrm>
            <a:off x="7360920" y="6199632"/>
            <a:ext cx="4114800" cy="274320"/>
          </a:xfrm>
          <a:prstGeom prst="rect">
            <a:avLst/>
          </a:prstGeom>
          <a:noFill/>
          <a:ln/>
        </p:spPr>
        <p:txBody>
          <a:bodyPr wrap="square" lIns="0" tIns="0" rIns="0" bIns="0" rtlCol="0" anchor="ctr"/>
          <a:lstStyle/>
          <a:p>
            <a:pPr algn="r" indent="0" marL="0">
              <a:buNone/>
            </a:pPr>
            <a:r>
              <a:rPr lang="en-US" sz="1100" dirty="0">
                <a:solidFill>
                  <a:srgbClr val="9A9A9A"/>
                </a:solidFill>
                <a:latin typeface="Calibri" pitchFamily="34" charset="0"/>
                <a:ea typeface="Calibri" pitchFamily="34" charset="-122"/>
                <a:cs typeface="Calibri" pitchFamily="34" charset="-120"/>
              </a:rPr>
              <a:t>Unit 8.3 · Filing Your Taxes</a:t>
            </a:r>
            <a:endParaRPr lang="en-US" sz="1100" dirty="0"/>
          </a:p>
        </p:txBody>
      </p:sp>
      <p:sp>
        <p:nvSpPr>
          <p:cNvPr id="21" name="Shape 19"/>
          <p:cNvSpPr/>
          <p:nvPr/>
        </p:nvSpPr>
        <p:spPr>
          <a:xfrm>
            <a:off x="685800" y="6108192"/>
            <a:ext cx="10789920" cy="0"/>
          </a:xfrm>
          <a:prstGeom prst="line">
            <a:avLst/>
          </a:prstGeom>
          <a:noFill/>
          <a:ln w="12700">
            <a:solidFill>
              <a:srgbClr val="E4E4E4"/>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85800" y="457200"/>
            <a:ext cx="1097280" cy="822960"/>
          </a:xfrm>
          <a:prstGeom prst="rect">
            <a:avLst/>
          </a:prstGeom>
          <a:noFill/>
          <a:ln/>
        </p:spPr>
        <p:txBody>
          <a:bodyPr wrap="square" lIns="0" tIns="0" rIns="0" bIns="0" rtlCol="0" anchor="ctr"/>
          <a:lstStyle/>
          <a:p>
            <a:pPr indent="0" marL="0">
              <a:buNone/>
            </a:pPr>
            <a:r>
              <a:rPr lang="en-US" sz="4600" dirty="0">
                <a:solidFill>
                  <a:srgbClr val="6FD79B"/>
                </a:solidFill>
                <a:latin typeface="Bookman Old Style" pitchFamily="34" charset="0"/>
                <a:ea typeface="Bookman Old Style" pitchFamily="34" charset="-122"/>
                <a:cs typeface="Bookman Old Style" pitchFamily="34" charset="-120"/>
              </a:rPr>
              <a:t>06</a:t>
            </a:r>
            <a:endParaRPr lang="en-US" sz="4600" dirty="0"/>
          </a:p>
        </p:txBody>
      </p:sp>
      <p:sp>
        <p:nvSpPr>
          <p:cNvPr id="3" name="Text 1"/>
          <p:cNvSpPr txBox="1"/>
          <p:nvPr/>
        </p:nvSpPr>
        <p:spPr>
          <a:xfrm>
            <a:off x="1645920" y="502920"/>
            <a:ext cx="7315200" cy="274320"/>
          </a:xfrm>
          <a:prstGeom prst="rect">
            <a:avLst/>
          </a:prstGeom>
          <a:noFill/>
          <a:ln/>
        </p:spPr>
        <p:txBody>
          <a:bodyPr wrap="square" lIns="0" tIns="0" rIns="0" bIns="0" rtlCol="0" anchor="ctr"/>
          <a:lstStyle/>
          <a:p>
            <a:pPr indent="0" marL="0">
              <a:buNone/>
            </a:pPr>
            <a:r>
              <a:rPr lang="en-US" sz="1200" b="1" spc="250" kern="0" dirty="0">
                <a:solidFill>
                  <a:srgbClr val="139A4A"/>
                </a:solidFill>
                <a:latin typeface="Calibri" pitchFamily="34" charset="0"/>
                <a:ea typeface="Calibri" pitchFamily="34" charset="-122"/>
                <a:cs typeface="Calibri" pitchFamily="34" charset="-120"/>
              </a:rPr>
              <a:t>⚑ RED FLAG</a:t>
            </a:r>
            <a:endParaRPr lang="en-US" sz="1200" dirty="0"/>
          </a:p>
        </p:txBody>
      </p:sp>
      <p:sp>
        <p:nvSpPr>
          <p:cNvPr id="4" name="Text 2"/>
          <p:cNvSpPr txBox="1"/>
          <p:nvPr/>
        </p:nvSpPr>
        <p:spPr>
          <a:xfrm>
            <a:off x="1645920" y="777240"/>
            <a:ext cx="10058400" cy="566928"/>
          </a:xfrm>
          <a:prstGeom prst="rect">
            <a:avLst/>
          </a:prstGeom>
          <a:noFill/>
          <a:ln/>
        </p:spPr>
        <p:txBody>
          <a:bodyPr wrap="square" lIns="0" tIns="0" rIns="0" bIns="0" rtlCol="0" anchor="ctr"/>
          <a:lstStyle/>
          <a:p>
            <a:pPr indent="0" marL="0">
              <a:buNone/>
            </a:pPr>
            <a:r>
              <a:rPr lang="en-US" sz="3400" dirty="0">
                <a:solidFill>
                  <a:srgbClr val="015934"/>
                </a:solidFill>
                <a:latin typeface="Bookman Old Style" pitchFamily="34" charset="0"/>
                <a:ea typeface="Bookman Old Style" pitchFamily="34" charset="-122"/>
                <a:cs typeface="Bookman Old Style" pitchFamily="34" charset="-120"/>
              </a:rPr>
              <a:t>Filing Scams &amp; Mistakes</a:t>
            </a:r>
            <a:endParaRPr lang="en-US" sz="3400" dirty="0"/>
          </a:p>
        </p:txBody>
      </p:sp>
      <p:sp>
        <p:nvSpPr>
          <p:cNvPr id="5" name="Text 3"/>
          <p:cNvSpPr txBox="1"/>
          <p:nvPr/>
        </p:nvSpPr>
        <p:spPr>
          <a:xfrm>
            <a:off x="685800" y="1645920"/>
            <a:ext cx="5120640" cy="292608"/>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Not filing at all</a:t>
            </a:r>
            <a:endParaRPr lang="en-US" sz="1500" dirty="0"/>
          </a:p>
        </p:txBody>
      </p:sp>
      <p:sp>
        <p:nvSpPr>
          <p:cNvPr id="6" name="Text 4"/>
          <p:cNvSpPr txBox="1"/>
          <p:nvPr/>
        </p:nvSpPr>
        <p:spPr>
          <a:xfrm>
            <a:off x="685800" y="1956816"/>
            <a:ext cx="5120640" cy="45720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You can forfeit a refund &amp; credits; owing adds penalties.</a:t>
            </a:r>
            <a:endParaRPr lang="en-US" sz="1300" dirty="0"/>
          </a:p>
        </p:txBody>
      </p:sp>
      <p:sp>
        <p:nvSpPr>
          <p:cNvPr id="7" name="Text 5"/>
          <p:cNvSpPr txBox="1"/>
          <p:nvPr/>
        </p:nvSpPr>
        <p:spPr>
          <a:xfrm>
            <a:off x="6217920" y="1645920"/>
            <a:ext cx="5120640" cy="292608"/>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"IRS" calls &amp; texts</a:t>
            </a:r>
            <a:endParaRPr lang="en-US" sz="1500" dirty="0"/>
          </a:p>
        </p:txBody>
      </p:sp>
      <p:sp>
        <p:nvSpPr>
          <p:cNvPr id="8" name="Text 6"/>
          <p:cNvSpPr txBox="1"/>
          <p:nvPr/>
        </p:nvSpPr>
        <p:spPr>
          <a:xfrm>
            <a:off x="6217920" y="1956816"/>
            <a:ext cx="5120640" cy="45720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Real agencies don't demand gift cards or threaten arrest.</a:t>
            </a:r>
            <a:endParaRPr lang="en-US" sz="1300" dirty="0"/>
          </a:p>
        </p:txBody>
      </p:sp>
      <p:sp>
        <p:nvSpPr>
          <p:cNvPr id="9" name="Text 7"/>
          <p:cNvSpPr txBox="1"/>
          <p:nvPr/>
        </p:nvSpPr>
        <p:spPr>
          <a:xfrm>
            <a:off x="685800" y="2578608"/>
            <a:ext cx="5120640" cy="292608"/>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Paying for "free"</a:t>
            </a:r>
            <a:endParaRPr lang="en-US" sz="1500" dirty="0"/>
          </a:p>
        </p:txBody>
      </p:sp>
      <p:sp>
        <p:nvSpPr>
          <p:cNvPr id="10" name="Text 8"/>
          <p:cNvSpPr txBox="1"/>
          <p:nvPr/>
        </p:nvSpPr>
        <p:spPr>
          <a:xfrm>
            <a:off x="685800" y="2889504"/>
            <a:ext cx="5120640" cy="45720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Simple returns often qualify to file at no cost.</a:t>
            </a:r>
            <a:endParaRPr lang="en-US" sz="1300" dirty="0"/>
          </a:p>
        </p:txBody>
      </p:sp>
      <p:sp>
        <p:nvSpPr>
          <p:cNvPr id="11" name="Text 9"/>
          <p:cNvSpPr txBox="1"/>
          <p:nvPr/>
        </p:nvSpPr>
        <p:spPr>
          <a:xfrm>
            <a:off x="6217920" y="2578608"/>
            <a:ext cx="5120640" cy="292608"/>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"Ghost" preparers</a:t>
            </a:r>
            <a:endParaRPr lang="en-US" sz="1500" dirty="0"/>
          </a:p>
        </p:txBody>
      </p:sp>
      <p:sp>
        <p:nvSpPr>
          <p:cNvPr id="12" name="Text 10"/>
          <p:cNvSpPr txBox="1"/>
          <p:nvPr/>
        </p:nvSpPr>
        <p:spPr>
          <a:xfrm>
            <a:off x="6217920" y="2889504"/>
            <a:ext cx="5120640" cy="45720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Won't sign, promise huge refunds, invent numbers. Avoid.</a:t>
            </a:r>
            <a:endParaRPr lang="en-US" sz="1300" dirty="0"/>
          </a:p>
        </p:txBody>
      </p:sp>
      <p:sp>
        <p:nvSpPr>
          <p:cNvPr id="13" name="Text 11"/>
          <p:cNvSpPr txBox="1"/>
          <p:nvPr/>
        </p:nvSpPr>
        <p:spPr>
          <a:xfrm>
            <a:off x="685800" y="3511296"/>
            <a:ext cx="5120640" cy="292608"/>
          </a:xfrm>
          <a:prstGeom prst="rect">
            <a:avLst/>
          </a:prstGeom>
          <a:noFill/>
          <a:ln/>
        </p:spPr>
        <p:txBody>
          <a:bodyPr wrap="square" lIns="0" tIns="0" rIns="0" bIns="0" rtlCol="0" anchor="ctr"/>
          <a:lstStyle/>
          <a:p>
            <a:pPr indent="0" marL="0">
              <a:buNone/>
            </a:pPr>
            <a:r>
              <a:rPr lang="en-US" sz="1500" b="1" dirty="0">
                <a:solidFill>
                  <a:srgbClr val="015934"/>
                </a:solidFill>
                <a:latin typeface="Calibri" pitchFamily="34" charset="0"/>
                <a:ea typeface="Calibri" pitchFamily="34" charset="-122"/>
                <a:cs typeface="Calibri" pitchFamily="34" charset="-120"/>
              </a:rPr>
              <a:t>Made-up info</a:t>
            </a:r>
            <a:endParaRPr lang="en-US" sz="1500" dirty="0"/>
          </a:p>
        </p:txBody>
      </p:sp>
      <p:sp>
        <p:nvSpPr>
          <p:cNvPr id="14" name="Text 12"/>
          <p:cNvSpPr txBox="1"/>
          <p:nvPr/>
        </p:nvSpPr>
        <p:spPr>
          <a:xfrm>
            <a:off x="685800" y="3822192"/>
            <a:ext cx="5120640" cy="45720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Claiming credits you don't qualify for is fraud.</a:t>
            </a:r>
            <a:endParaRPr lang="en-US" sz="1300" dirty="0"/>
          </a:p>
        </p:txBody>
      </p:sp>
      <p:sp>
        <p:nvSpPr>
          <p:cNvPr id="15" name="Text 13"/>
          <p:cNvSpPr txBox="1"/>
          <p:nvPr/>
        </p:nvSpPr>
        <p:spPr>
          <a:xfrm>
            <a:off x="6217920" y="3511296"/>
            <a:ext cx="5120640" cy="292608"/>
          </a:xfrm>
          <a:prstGeom prst="rect">
            <a:avLst/>
          </a:prstGeom>
          <a:noFill/>
          <a:ln/>
        </p:spPr>
        <p:txBody>
          <a:bodyPr wrap="square" lIns="0" tIns="0" rIns="0" bIns="0" rtlCol="0" anchor="ctr"/>
          <a:lstStyle/>
          <a:p>
            <a:pPr indent="0" marL="0">
              <a:buNone/>
            </a:pPr>
            <a:r>
              <a:rPr lang="en-US" sz="1500" b="1" dirty="0">
                <a:solidFill>
                  <a:srgbClr val="139A4A"/>
                </a:solidFill>
                <a:latin typeface="Calibri" pitchFamily="34" charset="0"/>
                <a:ea typeface="Calibri" pitchFamily="34" charset="-122"/>
                <a:cs typeface="Calibri" pitchFamily="34" charset="-120"/>
              </a:rPr>
              <a:t>Healthy habits</a:t>
            </a:r>
            <a:endParaRPr lang="en-US" sz="1500" dirty="0"/>
          </a:p>
        </p:txBody>
      </p:sp>
      <p:sp>
        <p:nvSpPr>
          <p:cNvPr id="16" name="Text 14"/>
          <p:cNvSpPr txBox="1"/>
          <p:nvPr/>
        </p:nvSpPr>
        <p:spPr>
          <a:xfrm>
            <a:off x="6217920" y="3822192"/>
            <a:ext cx="5120640" cy="457200"/>
          </a:xfrm>
          <a:prstGeom prst="rect">
            <a:avLst/>
          </a:prstGeom>
          <a:noFill/>
          <a:ln/>
        </p:spPr>
        <p:txBody>
          <a:bodyPr wrap="square" lIns="0" tIns="0" rIns="0" bIns="0" rtlCol="0" anchor="ctr"/>
          <a:lstStyle/>
          <a:p>
            <a:pPr indent="0" marL="0">
              <a:lnSpc>
                <a:spcPts val="1800"/>
              </a:lnSpc>
              <a:buNone/>
            </a:pPr>
            <a:r>
              <a:rPr lang="en-US" sz="1300" dirty="0">
                <a:solidFill>
                  <a:srgbClr val="5A5A5A"/>
                </a:solidFill>
                <a:latin typeface="Calibri" pitchFamily="34" charset="0"/>
                <a:ea typeface="Calibri" pitchFamily="34" charset="-122"/>
                <a:cs typeface="Calibri" pitchFamily="34" charset="-120"/>
              </a:rPr>
              <a:t>File on time, use official free tools, guard your SSN, double-check.</a:t>
            </a:r>
            <a:endParaRPr lang="en-US" sz="1300" dirty="0"/>
          </a:p>
        </p:txBody>
      </p:sp>
      <p:sp>
        <p:nvSpPr>
          <p:cNvPr id="17" name="Shape 15"/>
          <p:cNvSpPr/>
          <p:nvPr/>
        </p:nvSpPr>
        <p:spPr>
          <a:xfrm>
            <a:off x="685800" y="5166360"/>
            <a:ext cx="10789920" cy="731520"/>
          </a:xfrm>
          <a:prstGeom prst="roundRect">
            <a:avLst>
              <a:gd name="adj" fmla="val 12500"/>
            </a:avLst>
          </a:prstGeom>
          <a:solidFill>
            <a:srgbClr val="F2F7F3"/>
          </a:solidFill>
          <a:ln w="12700">
            <a:solidFill>
              <a:srgbClr val="FFFFFF"/>
            </a:solidFill>
            <a:prstDash val="solid"/>
          </a:ln>
        </p:spPr>
      </p:sp>
      <p:sp>
        <p:nvSpPr>
          <p:cNvPr id="18" name="Text 16"/>
          <p:cNvSpPr txBox="1"/>
          <p:nvPr/>
        </p:nvSpPr>
        <p:spPr>
          <a:xfrm>
            <a:off x="960120" y="5212080"/>
            <a:ext cx="10241280" cy="640080"/>
          </a:xfrm>
          <a:prstGeom prst="rect">
            <a:avLst/>
          </a:prstGeom>
          <a:noFill/>
          <a:ln/>
        </p:spPr>
        <p:txBody>
          <a:bodyPr wrap="square" lIns="0" tIns="0" rIns="0" bIns="0" rtlCol="0" anchor="ctr"/>
          <a:lstStyle/>
          <a:p>
            <a:pPr indent="0" marL="0">
              <a:buNone/>
            </a:pPr>
            <a:r>
              <a:rPr lang="en-US" sz="1400" i="1" dirty="0">
                <a:solidFill>
                  <a:srgbClr val="015934"/>
                </a:solidFill>
                <a:latin typeface="Calibri" pitchFamily="34" charset="0"/>
                <a:ea typeface="Calibri" pitchFamily="34" charset="-122"/>
                <a:cs typeface="Calibri" pitchFamily="34" charset="-120"/>
              </a:rPr>
              <a:t>The real IRS &amp; FTB never call demanding gift cards. When in doubt, slow down and verify.</a:t>
            </a:r>
            <a:endParaRPr lang="en-US" sz="1400" dirty="0"/>
          </a:p>
        </p:txBody>
      </p:sp>
      <p:sp>
        <p:nvSpPr>
          <p:cNvPr id="19" name="Text 17"/>
          <p:cNvSpPr txBox="1"/>
          <p:nvPr/>
        </p:nvSpPr>
        <p:spPr>
          <a:xfrm>
            <a:off x="685800" y="6199632"/>
            <a:ext cx="2743200" cy="274320"/>
          </a:xfrm>
          <a:prstGeom prst="rect">
            <a:avLst/>
          </a:prstGeom>
          <a:noFill/>
          <a:ln/>
        </p:spPr>
        <p:txBody>
          <a:bodyPr wrap="square" lIns="0" tIns="0" rIns="0" bIns="0" rtlCol="0" anchor="ctr"/>
          <a:lstStyle/>
          <a:p>
            <a:pPr indent="0" marL="0">
              <a:buNone/>
            </a:pPr>
            <a:r>
              <a:rPr lang="en-US" sz="1100" b="1" spc="150" kern="0" dirty="0">
                <a:solidFill>
                  <a:srgbClr val="015934"/>
                </a:solidFill>
                <a:latin typeface="Calibri" pitchFamily="34" charset="0"/>
                <a:ea typeface="Calibri" pitchFamily="34" charset="-122"/>
                <a:cs typeface="Calibri" pitchFamily="34" charset="-120"/>
              </a:rPr>
              <a:t>FUTURE FINANCE</a:t>
            </a:r>
            <a:endParaRPr lang="en-US" sz="1100" dirty="0"/>
          </a:p>
        </p:txBody>
      </p:sp>
      <p:sp>
        <p:nvSpPr>
          <p:cNvPr id="20" name="Text 18"/>
          <p:cNvSpPr txBox="1"/>
          <p:nvPr/>
        </p:nvSpPr>
        <p:spPr>
          <a:xfrm>
            <a:off x="7360920" y="6199632"/>
            <a:ext cx="4114800" cy="274320"/>
          </a:xfrm>
          <a:prstGeom prst="rect">
            <a:avLst/>
          </a:prstGeom>
          <a:noFill/>
          <a:ln/>
        </p:spPr>
        <p:txBody>
          <a:bodyPr wrap="square" lIns="0" tIns="0" rIns="0" bIns="0" rtlCol="0" anchor="ctr"/>
          <a:lstStyle/>
          <a:p>
            <a:pPr algn="r" indent="0" marL="0">
              <a:buNone/>
            </a:pPr>
            <a:r>
              <a:rPr lang="en-US" sz="1100" dirty="0">
                <a:solidFill>
                  <a:srgbClr val="9A9A9A"/>
                </a:solidFill>
                <a:latin typeface="Calibri" pitchFamily="34" charset="0"/>
                <a:ea typeface="Calibri" pitchFamily="34" charset="-122"/>
                <a:cs typeface="Calibri" pitchFamily="34" charset="-120"/>
              </a:rPr>
              <a:t>Unit 8.3 · Filing Your Taxes</a:t>
            </a:r>
            <a:endParaRPr lang="en-US" sz="1100" dirty="0"/>
          </a:p>
        </p:txBody>
      </p:sp>
      <p:sp>
        <p:nvSpPr>
          <p:cNvPr id="21" name="Shape 19"/>
          <p:cNvSpPr/>
          <p:nvPr/>
        </p:nvSpPr>
        <p:spPr>
          <a:xfrm>
            <a:off x="685800" y="6108192"/>
            <a:ext cx="10789920" cy="0"/>
          </a:xfrm>
          <a:prstGeom prst="line">
            <a:avLst/>
          </a:prstGeom>
          <a:noFill/>
          <a:ln w="12700">
            <a:solidFill>
              <a:srgbClr val="E4E4E4"/>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15934"/>
        </a:solidFill>
      </p:bgPr>
    </p:bg>
    <p:spTree>
      <p:nvGrpSpPr>
        <p:cNvPr id="1" name=""/>
        <p:cNvGrpSpPr/>
        <p:nvPr/>
      </p:nvGrpSpPr>
      <p:grpSpPr>
        <a:xfrm>
          <a:off x="0" y="0"/>
          <a:ext cx="0" cy="0"/>
          <a:chOff x="0" y="0"/>
          <a:chExt cx="0" cy="0"/>
        </a:xfrm>
      </p:grpSpPr>
      <p:sp>
        <p:nvSpPr>
          <p:cNvPr id="2" name="Shape 0"/>
          <p:cNvSpPr/>
          <p:nvPr/>
        </p:nvSpPr>
        <p:spPr>
          <a:xfrm>
            <a:off x="8412480" y="3291840"/>
            <a:ext cx="6035040" cy="6035040"/>
          </a:xfrm>
          <a:prstGeom prst="ellipse">
            <a:avLst/>
          </a:prstGeom>
          <a:solidFill>
            <a:srgbClr val="024D2D"/>
          </a:solidFill>
          <a:ln w="12700">
            <a:solidFill>
              <a:srgbClr val="024D2D"/>
            </a:solidFill>
            <a:prstDash val="solid"/>
          </a:ln>
        </p:spPr>
      </p:sp>
      <p:sp>
        <p:nvSpPr>
          <p:cNvPr id="3" name="Text 1"/>
          <p:cNvSpPr txBox="1"/>
          <p:nvPr/>
        </p:nvSpPr>
        <p:spPr>
          <a:xfrm>
            <a:off x="685800" y="1371600"/>
            <a:ext cx="5486400" cy="365760"/>
          </a:xfrm>
          <a:prstGeom prst="rect">
            <a:avLst/>
          </a:prstGeom>
          <a:noFill/>
          <a:ln/>
        </p:spPr>
        <p:txBody>
          <a:bodyPr wrap="square" lIns="0" tIns="0" rIns="0" bIns="0" rtlCol="0" anchor="ctr"/>
          <a:lstStyle/>
          <a:p>
            <a:pPr indent="0" marL="0">
              <a:buNone/>
            </a:pPr>
            <a:r>
              <a:rPr lang="en-US" sz="1400" b="1" spc="400" kern="0" dirty="0">
                <a:solidFill>
                  <a:srgbClr val="6FD79B"/>
                </a:solidFill>
                <a:latin typeface="Calibri" pitchFamily="34" charset="0"/>
                <a:ea typeface="Calibri" pitchFamily="34" charset="-122"/>
                <a:cs typeface="Calibri" pitchFamily="34" charset="-120"/>
              </a:rPr>
              <a:t>MONEY MOVES</a:t>
            </a:r>
            <a:endParaRPr lang="en-US" sz="1400" dirty="0"/>
          </a:p>
        </p:txBody>
      </p:sp>
      <p:sp>
        <p:nvSpPr>
          <p:cNvPr id="4" name="Text 2"/>
          <p:cNvSpPr txBox="1"/>
          <p:nvPr/>
        </p:nvSpPr>
        <p:spPr>
          <a:xfrm>
            <a:off x="685800" y="1828800"/>
            <a:ext cx="6035040" cy="1920240"/>
          </a:xfrm>
          <a:prstGeom prst="rect">
            <a:avLst/>
          </a:prstGeom>
          <a:noFill/>
          <a:ln/>
        </p:spPr>
        <p:txBody>
          <a:bodyPr wrap="square" lIns="0" tIns="0" rIns="0" bIns="0" rtlCol="0" anchor="ctr"/>
          <a:lstStyle/>
          <a:p>
            <a:pPr indent="0" marL="0">
              <a:buNone/>
            </a:pPr>
            <a:r>
              <a:rPr lang="en-US" sz="4600" dirty="0">
                <a:solidFill>
                  <a:srgbClr val="FFFFFF"/>
                </a:solidFill>
                <a:latin typeface="Bookman Old Style" pitchFamily="34" charset="0"/>
                <a:ea typeface="Bookman Old Style" pitchFamily="34" charset="-122"/>
                <a:cs typeface="Bookman Old Style" pitchFamily="34" charset="-120"/>
              </a:rPr>
              <a:t>Build a Tax-Time Plan.</a:t>
            </a:r>
            <a:endParaRPr lang="en-US" sz="4600" dirty="0"/>
          </a:p>
        </p:txBody>
      </p:sp>
      <p:sp>
        <p:nvSpPr>
          <p:cNvPr id="5" name="Text 3"/>
          <p:cNvSpPr txBox="1"/>
          <p:nvPr/>
        </p:nvSpPr>
        <p:spPr>
          <a:xfrm>
            <a:off x="685800" y="3794760"/>
            <a:ext cx="5760720" cy="1097280"/>
          </a:xfrm>
          <a:prstGeom prst="rect">
            <a:avLst/>
          </a:prstGeom>
          <a:noFill/>
          <a:ln/>
        </p:spPr>
        <p:txBody>
          <a:bodyPr wrap="square" lIns="0" tIns="0" rIns="0" bIns="0" rtlCol="0" anchor="ctr"/>
          <a:lstStyle/>
          <a:p>
            <a:pPr indent="0" marL="0">
              <a:lnSpc>
                <a:spcPts val="2400"/>
              </a:lnSpc>
              <a:buNone/>
            </a:pPr>
            <a:r>
              <a:rPr lang="en-US" sz="1600" dirty="0">
                <a:solidFill>
                  <a:srgbClr val="D5E7DC"/>
                </a:solidFill>
                <a:latin typeface="Calibri" pitchFamily="34" charset="0"/>
                <a:ea typeface="Calibri" pitchFamily="34" charset="-122"/>
                <a:cs typeface="Calibri" pitchFamily="34" charset="-120"/>
              </a:rPr>
              <a:t>Name the document you'll watch for in January (your W-2), where you'll keep it, and one free way you'd file.</a:t>
            </a:r>
            <a:endParaRPr lang="en-US" sz="1600" dirty="0"/>
          </a:p>
        </p:txBody>
      </p:sp>
      <p:sp>
        <p:nvSpPr>
          <p:cNvPr id="6" name="Shape 4"/>
          <p:cNvSpPr/>
          <p:nvPr/>
        </p:nvSpPr>
        <p:spPr>
          <a:xfrm>
            <a:off x="6949440" y="1325880"/>
            <a:ext cx="4526280" cy="3566160"/>
          </a:xfrm>
          <a:prstGeom prst="roundRect">
            <a:avLst>
              <a:gd name="adj" fmla="val 3846"/>
            </a:avLst>
          </a:prstGeom>
          <a:solidFill>
            <a:srgbClr val="046B3D"/>
          </a:solidFill>
          <a:ln w="12700">
            <a:solidFill>
              <a:srgbClr val="046B3D"/>
            </a:solidFill>
            <a:prstDash val="solid"/>
          </a:ln>
        </p:spPr>
      </p:sp>
      <p:sp>
        <p:nvSpPr>
          <p:cNvPr id="7" name="Shape 5"/>
          <p:cNvSpPr/>
          <p:nvPr/>
        </p:nvSpPr>
        <p:spPr>
          <a:xfrm>
            <a:off x="7269480" y="1645920"/>
            <a:ext cx="1920240" cy="384048"/>
          </a:xfrm>
          <a:prstGeom prst="roundRect">
            <a:avLst>
              <a:gd name="adj" fmla="val 50000"/>
            </a:avLst>
          </a:prstGeom>
          <a:solidFill>
            <a:srgbClr val="139A4A"/>
          </a:solidFill>
          <a:ln w="12700">
            <a:solidFill>
              <a:srgbClr val="139A4A"/>
            </a:solidFill>
            <a:prstDash val="solid"/>
          </a:ln>
        </p:spPr>
      </p:sp>
      <p:sp>
        <p:nvSpPr>
          <p:cNvPr id="8" name="Text 6"/>
          <p:cNvSpPr txBox="1"/>
          <p:nvPr/>
        </p:nvSpPr>
        <p:spPr>
          <a:xfrm>
            <a:off x="7269480" y="1645920"/>
            <a:ext cx="1920240" cy="384048"/>
          </a:xfrm>
          <a:prstGeom prst="rect">
            <a:avLst/>
          </a:prstGeom>
          <a:noFill/>
          <a:ln/>
        </p:spPr>
        <p:txBody>
          <a:bodyPr wrap="square" lIns="0" tIns="0" rIns="0" bIns="0" rtlCol="0" anchor="ctr"/>
          <a:lstStyle/>
          <a:p>
            <a:pPr algn="ctr" indent="0" marL="0">
              <a:buNone/>
            </a:pPr>
            <a:r>
              <a:rPr lang="en-US" sz="1100" b="1" spc="150" kern="0" dirty="0">
                <a:solidFill>
                  <a:srgbClr val="FFFFFF"/>
                </a:solidFill>
                <a:latin typeface="Calibri" pitchFamily="34" charset="0"/>
                <a:ea typeface="Calibri" pitchFamily="34" charset="-122"/>
                <a:cs typeface="Calibri" pitchFamily="34" charset="-120"/>
              </a:rPr>
              <a:t>EXIT TICKET</a:t>
            </a:r>
            <a:endParaRPr lang="en-US" sz="1100" dirty="0"/>
          </a:p>
        </p:txBody>
      </p:sp>
      <p:sp>
        <p:nvSpPr>
          <p:cNvPr id="9" name="Text 7"/>
          <p:cNvSpPr txBox="1"/>
          <p:nvPr/>
        </p:nvSpPr>
        <p:spPr>
          <a:xfrm>
            <a:off x="7269480" y="2286000"/>
            <a:ext cx="457200" cy="548640"/>
          </a:xfrm>
          <a:prstGeom prst="rect">
            <a:avLst/>
          </a:prstGeom>
          <a:noFill/>
          <a:ln/>
        </p:spPr>
        <p:txBody>
          <a:bodyPr wrap="square" lIns="0" tIns="0" rIns="0" bIns="0" rtlCol="0" anchor="ctr"/>
          <a:lstStyle/>
          <a:p>
            <a:pPr indent="0" marL="0">
              <a:buNone/>
            </a:pPr>
            <a:r>
              <a:rPr lang="en-US" sz="2600" dirty="0">
                <a:solidFill>
                  <a:srgbClr val="6FD79B"/>
                </a:solidFill>
                <a:latin typeface="Bookman Old Style" pitchFamily="34" charset="0"/>
                <a:ea typeface="Bookman Old Style" pitchFamily="34" charset="-122"/>
                <a:cs typeface="Bookman Old Style" pitchFamily="34" charset="-120"/>
              </a:rPr>
              <a:t>1</a:t>
            </a:r>
            <a:endParaRPr lang="en-US" sz="2600" dirty="0"/>
          </a:p>
        </p:txBody>
      </p:sp>
      <p:sp>
        <p:nvSpPr>
          <p:cNvPr id="10" name="Text 8"/>
          <p:cNvSpPr txBox="1"/>
          <p:nvPr/>
        </p:nvSpPr>
        <p:spPr>
          <a:xfrm>
            <a:off x="7772400" y="2340864"/>
            <a:ext cx="3474720" cy="640080"/>
          </a:xfrm>
          <a:prstGeom prst="rect">
            <a:avLst/>
          </a:prstGeom>
          <a:noFill/>
          <a:ln/>
        </p:spPr>
        <p:txBody>
          <a:bodyPr wrap="square" lIns="0" tIns="0" rIns="0" bIns="0" rtlCol="0" anchor="ctr"/>
          <a:lstStyle/>
          <a:p>
            <a:pPr indent="0" marL="0">
              <a:lnSpc>
                <a:spcPts val="2000"/>
              </a:lnSpc>
              <a:buNone/>
            </a:pPr>
            <a:r>
              <a:rPr lang="en-US" sz="1400" dirty="0">
                <a:solidFill>
                  <a:srgbClr val="FFFFFF"/>
                </a:solidFill>
                <a:latin typeface="Calibri" pitchFamily="34" charset="0"/>
                <a:ea typeface="Calibri" pitchFamily="34" charset="-122"/>
                <a:cs typeface="Calibri" pitchFamily="34" charset="-120"/>
              </a:rPr>
              <a:t>What is a W-2, and who sends it?</a:t>
            </a:r>
            <a:endParaRPr lang="en-US" sz="1400" dirty="0"/>
          </a:p>
        </p:txBody>
      </p:sp>
      <p:sp>
        <p:nvSpPr>
          <p:cNvPr id="11" name="Text 9"/>
          <p:cNvSpPr txBox="1"/>
          <p:nvPr/>
        </p:nvSpPr>
        <p:spPr>
          <a:xfrm>
            <a:off x="7269480" y="3063240"/>
            <a:ext cx="457200" cy="548640"/>
          </a:xfrm>
          <a:prstGeom prst="rect">
            <a:avLst/>
          </a:prstGeom>
          <a:noFill/>
          <a:ln/>
        </p:spPr>
        <p:txBody>
          <a:bodyPr wrap="square" lIns="0" tIns="0" rIns="0" bIns="0" rtlCol="0" anchor="ctr"/>
          <a:lstStyle/>
          <a:p>
            <a:pPr indent="0" marL="0">
              <a:buNone/>
            </a:pPr>
            <a:r>
              <a:rPr lang="en-US" sz="2600" dirty="0">
                <a:solidFill>
                  <a:srgbClr val="6FD79B"/>
                </a:solidFill>
                <a:latin typeface="Bookman Old Style" pitchFamily="34" charset="0"/>
                <a:ea typeface="Bookman Old Style" pitchFamily="34" charset="-122"/>
                <a:cs typeface="Bookman Old Style" pitchFamily="34" charset="-120"/>
              </a:rPr>
              <a:t>2</a:t>
            </a:r>
            <a:endParaRPr lang="en-US" sz="2600" dirty="0"/>
          </a:p>
        </p:txBody>
      </p:sp>
      <p:sp>
        <p:nvSpPr>
          <p:cNvPr id="12" name="Text 10"/>
          <p:cNvSpPr txBox="1"/>
          <p:nvPr/>
        </p:nvSpPr>
        <p:spPr>
          <a:xfrm>
            <a:off x="7772400" y="3118104"/>
            <a:ext cx="3474720" cy="640080"/>
          </a:xfrm>
          <a:prstGeom prst="rect">
            <a:avLst/>
          </a:prstGeom>
          <a:noFill/>
          <a:ln/>
        </p:spPr>
        <p:txBody>
          <a:bodyPr wrap="square" lIns="0" tIns="0" rIns="0" bIns="0" rtlCol="0" anchor="ctr"/>
          <a:lstStyle/>
          <a:p>
            <a:pPr indent="0" marL="0">
              <a:lnSpc>
                <a:spcPts val="2000"/>
              </a:lnSpc>
              <a:buNone/>
            </a:pPr>
            <a:r>
              <a:rPr lang="en-US" sz="1400" dirty="0">
                <a:solidFill>
                  <a:srgbClr val="FFFFFF"/>
                </a:solidFill>
                <a:latin typeface="Calibri" pitchFamily="34" charset="0"/>
                <a:ea typeface="Calibri" pitchFamily="34" charset="-122"/>
                <a:cs typeface="Calibri" pitchFamily="34" charset="-120"/>
              </a:rPr>
              <a:t>What does "filing" compare?</a:t>
            </a:r>
            <a:endParaRPr lang="en-US" sz="1400" dirty="0"/>
          </a:p>
        </p:txBody>
      </p:sp>
      <p:sp>
        <p:nvSpPr>
          <p:cNvPr id="13" name="Text 11"/>
          <p:cNvSpPr txBox="1"/>
          <p:nvPr/>
        </p:nvSpPr>
        <p:spPr>
          <a:xfrm>
            <a:off x="7269480" y="3840480"/>
            <a:ext cx="457200" cy="548640"/>
          </a:xfrm>
          <a:prstGeom prst="rect">
            <a:avLst/>
          </a:prstGeom>
          <a:noFill/>
          <a:ln/>
        </p:spPr>
        <p:txBody>
          <a:bodyPr wrap="square" lIns="0" tIns="0" rIns="0" bIns="0" rtlCol="0" anchor="ctr"/>
          <a:lstStyle/>
          <a:p>
            <a:pPr indent="0" marL="0">
              <a:buNone/>
            </a:pPr>
            <a:r>
              <a:rPr lang="en-US" sz="2600" dirty="0">
                <a:solidFill>
                  <a:srgbClr val="6FD79B"/>
                </a:solidFill>
                <a:latin typeface="Bookman Old Style" pitchFamily="34" charset="0"/>
                <a:ea typeface="Bookman Old Style" pitchFamily="34" charset="-122"/>
                <a:cs typeface="Bookman Old Style" pitchFamily="34" charset="-120"/>
              </a:rPr>
              <a:t>3</a:t>
            </a:r>
            <a:endParaRPr lang="en-US" sz="2600" dirty="0"/>
          </a:p>
        </p:txBody>
      </p:sp>
      <p:sp>
        <p:nvSpPr>
          <p:cNvPr id="14" name="Text 12"/>
          <p:cNvSpPr txBox="1"/>
          <p:nvPr/>
        </p:nvSpPr>
        <p:spPr>
          <a:xfrm>
            <a:off x="7772400" y="3895344"/>
            <a:ext cx="3474720" cy="640080"/>
          </a:xfrm>
          <a:prstGeom prst="rect">
            <a:avLst/>
          </a:prstGeom>
          <a:noFill/>
          <a:ln/>
        </p:spPr>
        <p:txBody>
          <a:bodyPr wrap="square" lIns="0" tIns="0" rIns="0" bIns="0" rtlCol="0" anchor="ctr"/>
          <a:lstStyle/>
          <a:p>
            <a:pPr indent="0" marL="0">
              <a:lnSpc>
                <a:spcPts val="2000"/>
              </a:lnSpc>
              <a:buNone/>
            </a:pPr>
            <a:r>
              <a:rPr lang="en-US" sz="1400" dirty="0">
                <a:solidFill>
                  <a:srgbClr val="FFFFFF"/>
                </a:solidFill>
                <a:latin typeface="Calibri" pitchFamily="34" charset="0"/>
                <a:ea typeface="Calibri" pitchFamily="34" charset="-122"/>
                <a:cs typeface="Calibri" pitchFamily="34" charset="-120"/>
              </a:rPr>
              <a:t>Name one free way to file in CA.</a:t>
            </a:r>
            <a:endParaRPr lang="en-US" sz="1400" dirty="0"/>
          </a:p>
        </p:txBody>
      </p:sp>
      <p:sp>
        <p:nvSpPr>
          <p:cNvPr id="15" name="Text 13"/>
          <p:cNvSpPr txBox="1"/>
          <p:nvPr/>
        </p:nvSpPr>
        <p:spPr>
          <a:xfrm>
            <a:off x="5989320" y="5943600"/>
            <a:ext cx="5486400" cy="320040"/>
          </a:xfrm>
          <a:prstGeom prst="rect">
            <a:avLst/>
          </a:prstGeom>
          <a:noFill/>
          <a:ln/>
        </p:spPr>
        <p:txBody>
          <a:bodyPr wrap="square" lIns="0" tIns="0" rIns="0" bIns="0" rtlCol="0" anchor="ctr"/>
          <a:lstStyle/>
          <a:p>
            <a:pPr algn="r" indent="0" marL="0">
              <a:buNone/>
            </a:pPr>
            <a:r>
              <a:rPr lang="en-US" sz="1200" b="1" spc="200" kern="0" dirty="0">
                <a:solidFill>
                  <a:srgbClr val="A9C6B5"/>
                </a:solidFill>
                <a:latin typeface="Calibri" pitchFamily="34" charset="0"/>
                <a:ea typeface="Calibri" pitchFamily="34" charset="-122"/>
                <a:cs typeface="Calibri" pitchFamily="34" charset="-120"/>
              </a:rPr>
              <a:t>NEXT UP  →  UNIT 9: INSURANCE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2026-09-09T22:33:27Z</dcterms:created>
  <dcterms:modified xsi:type="dcterms:W3CDTF">2026-09-09T22:33:27Z</dcterms:modified>
</cp:coreProperties>
</file>